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17"/>
  </p:notesMasterIdLst>
  <p:handoutMasterIdLst>
    <p:handoutMasterId r:id="rId18"/>
  </p:handoutMasterIdLst>
  <p:sldIdLst>
    <p:sldId id="256" r:id="rId2"/>
    <p:sldId id="257" r:id="rId3"/>
    <p:sldId id="281" r:id="rId4"/>
    <p:sldId id="276" r:id="rId5"/>
    <p:sldId id="277" r:id="rId6"/>
    <p:sldId id="278" r:id="rId7"/>
    <p:sldId id="260" r:id="rId8"/>
    <p:sldId id="280" r:id="rId9"/>
    <p:sldId id="282" r:id="rId10"/>
    <p:sldId id="284" r:id="rId11"/>
    <p:sldId id="285" r:id="rId12"/>
    <p:sldId id="287" r:id="rId13"/>
    <p:sldId id="286" r:id="rId14"/>
    <p:sldId id="288" r:id="rId15"/>
    <p:sldId id="275" r:id="rId16"/>
  </p:sldIdLst>
  <p:sldSz cx="9144000" cy="6858000" type="screen4x3"/>
  <p:notesSz cx="6858000" cy="9144000"/>
  <p:defaultTextStyle>
    <a:defPPr>
      <a:defRPr lang="ru-R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923001"/>
    <a:srgbClr val="C3401C"/>
    <a:srgbClr val="4C1000"/>
    <a:srgbClr val="666666"/>
    <a:srgbClr val="373737"/>
    <a:srgbClr val="364042"/>
    <a:srgbClr val="415860"/>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229" autoAdjust="0"/>
    <p:restoredTop sz="93873"/>
  </p:normalViewPr>
  <p:slideViewPr>
    <p:cSldViewPr>
      <p:cViewPr varScale="1">
        <p:scale>
          <a:sx n="115" d="100"/>
          <a:sy n="115" d="100"/>
        </p:scale>
        <p:origin x="1984" y="20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606468"/>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2.jpeg>
</file>

<file path=ppt/media/image3.png>
</file>

<file path=ppt/media/image4.jpg>
</file>

<file path=ppt/media/image5.jp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02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102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3102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102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02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102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FE69AD49-8992-4BB2-8145-0395B6E819DD}" type="slidenum">
              <a:rPr lang="en-US"/>
              <a:pPr/>
              <a:t>‹#›</a:t>
            </a:fld>
            <a:endParaRPr lang="en-US"/>
          </a:p>
        </p:txBody>
      </p:sp>
    </p:spTree>
    <p:extLst>
      <p:ext uri="{BB962C8B-B14F-4D97-AF65-F5344CB8AC3E}">
        <p14:creationId xmlns:p14="http://schemas.microsoft.com/office/powerpoint/2010/main" val="232590385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CD1780-DA84-4F72-9C2F-9AC2647A3B71}" type="slidenum">
              <a:rPr lang="en-US"/>
              <a:pPr/>
              <a:t>1</a:t>
            </a:fld>
            <a:endParaRPr lang="en-US"/>
          </a:p>
        </p:txBody>
      </p:sp>
      <p:sp>
        <p:nvSpPr>
          <p:cNvPr id="311298" name="Rectangle 2"/>
          <p:cNvSpPr>
            <a:spLocks noGrp="1" noRot="1" noChangeAspect="1" noChangeArrowheads="1" noTextEdit="1"/>
          </p:cNvSpPr>
          <p:nvPr>
            <p:ph type="sldImg"/>
          </p:nvPr>
        </p:nvSpPr>
        <p:spPr>
          <a:ln/>
        </p:spPr>
      </p:sp>
      <p:sp>
        <p:nvSpPr>
          <p:cNvPr id="3112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2</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r>
              <a:rPr lang="en-US" dirty="0"/>
              <a:t>Create a machine learning model that can predict house prices in Ames City, IA, USA, for sellers and provide an interactive display for the users, where users can filter for various search criteria simultaneously.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3</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526074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293BDB-03D0-48A9-B350-2BAAB8C51169}" type="slidenum">
              <a:rPr lang="en-US"/>
              <a:pPr/>
              <a:t>7</a:t>
            </a:fld>
            <a:endParaRPr lang="en-US"/>
          </a:p>
        </p:txBody>
      </p:sp>
      <p:sp>
        <p:nvSpPr>
          <p:cNvPr id="315394" name="Rectangle 2"/>
          <p:cNvSpPr>
            <a:spLocks noGrp="1" noRot="1" noChangeAspect="1" noChangeArrowheads="1" noTextEdit="1"/>
          </p:cNvSpPr>
          <p:nvPr>
            <p:ph type="sldImg"/>
          </p:nvPr>
        </p:nvSpPr>
        <p:spPr>
          <a:ln/>
        </p:spPr>
      </p:sp>
      <p:sp>
        <p:nvSpPr>
          <p:cNvPr id="3153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293BDB-03D0-48A9-B350-2BAAB8C51169}" type="slidenum">
              <a:rPr lang="en-US"/>
              <a:pPr/>
              <a:t>8</a:t>
            </a:fld>
            <a:endParaRPr lang="en-US"/>
          </a:p>
        </p:txBody>
      </p:sp>
      <p:sp>
        <p:nvSpPr>
          <p:cNvPr id="315394" name="Rectangle 2"/>
          <p:cNvSpPr>
            <a:spLocks noGrp="1" noRot="1" noChangeAspect="1" noChangeArrowheads="1" noTextEdit="1"/>
          </p:cNvSpPr>
          <p:nvPr>
            <p:ph type="sldImg"/>
          </p:nvPr>
        </p:nvSpPr>
        <p:spPr>
          <a:ln/>
        </p:spPr>
      </p:sp>
      <p:sp>
        <p:nvSpPr>
          <p:cNvPr id="31539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4474959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E1519478-41C6-4684-ACFA-637BFCFC18D0}" type="slidenum">
              <a:rPr lang="en-US"/>
              <a:pPr/>
              <a:t>15</a:t>
            </a:fld>
            <a:endParaRPr lang="en-US"/>
          </a:p>
        </p:txBody>
      </p:sp>
      <p:sp>
        <p:nvSpPr>
          <p:cNvPr id="330754" name="Rectangle 2"/>
          <p:cNvSpPr>
            <a:spLocks noGrp="1" noRot="1" noChangeAspect="1" noChangeArrowheads="1" noTextEdit="1"/>
          </p:cNvSpPr>
          <p:nvPr>
            <p:ph type="sldImg"/>
          </p:nvPr>
        </p:nvSpPr>
        <p:spPr>
          <a:ln/>
        </p:spPr>
      </p:sp>
      <p:sp>
        <p:nvSpPr>
          <p:cNvPr id="330755" name="Rectangle 3"/>
          <p:cNvSpPr>
            <a:spLocks noGrp="1" noChangeArrowheads="1"/>
          </p:cNvSpPr>
          <p:nvPr>
            <p:ph type="body" idx="1"/>
          </p:nvPr>
        </p:nvSpPr>
        <p:spPr/>
        <p:txBody>
          <a:bodyPr/>
          <a:lstStyle/>
          <a:p>
            <a:endParaRPr lang="en-US"/>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73411" name="Rectangle 3"/>
          <p:cNvSpPr>
            <a:spLocks noGrp="1" noChangeArrowheads="1"/>
          </p:cNvSpPr>
          <p:nvPr>
            <p:ph type="ctrTitle"/>
          </p:nvPr>
        </p:nvSpPr>
        <p:spPr>
          <a:xfrm>
            <a:off x="2122488" y="5589588"/>
            <a:ext cx="6626225" cy="1008062"/>
          </a:xfrm>
        </p:spPr>
        <p:txBody>
          <a:bodyPr/>
          <a:lstStyle>
            <a:lvl1pPr>
              <a:defRPr>
                <a:solidFill>
                  <a:srgbClr val="000000"/>
                </a:solidFill>
              </a:defRPr>
            </a:lvl1pPr>
          </a:lstStyle>
          <a:p>
            <a:pPr lvl="0"/>
            <a:r>
              <a:rPr lang="ru-RU" noProof="0"/>
              <a:t>Click to edit Master title style</a:t>
            </a:r>
          </a:p>
        </p:txBody>
      </p:sp>
      <p:sp>
        <p:nvSpPr>
          <p:cNvPr id="273412" name="Rectangle 4"/>
          <p:cNvSpPr>
            <a:spLocks noGrp="1" noChangeArrowheads="1"/>
          </p:cNvSpPr>
          <p:nvPr>
            <p:ph type="subTitle" idx="1"/>
          </p:nvPr>
        </p:nvSpPr>
        <p:spPr>
          <a:xfrm>
            <a:off x="2122488" y="404813"/>
            <a:ext cx="6623050" cy="576262"/>
          </a:xfrm>
          <a:extLst>
            <a:ext uri="{AF507438-7753-43E0-B8FC-AC1667EBCBE1}">
              <a14:hiddenEffects xmlns:a14="http://schemas.microsoft.com/office/drawing/2010/main">
                <a:effectLst>
                  <a:outerShdw dist="17961" dir="2700000" algn="ctr" rotWithShape="0">
                    <a:schemeClr val="bg2"/>
                  </a:outerShdw>
                </a:effectLst>
              </a14:hiddenEffects>
            </a:ext>
          </a:extLst>
        </p:spPr>
        <p:txBody>
          <a:bodyPr/>
          <a:lstStyle>
            <a:lvl1pPr marL="0" indent="0">
              <a:buFontTx/>
              <a:buNone/>
              <a:defRPr>
                <a:latin typeface="Futura LT Book" pitchFamily="2" charset="0"/>
              </a:defRPr>
            </a:lvl1pPr>
          </a:lstStyle>
          <a:p>
            <a:pPr lvl="0"/>
            <a:r>
              <a:rPr lang="ru-RU" noProof="0" dirty="0"/>
              <a:t>Click </a:t>
            </a:r>
            <a:r>
              <a:rPr lang="ru-RU" noProof="0" dirty="0" err="1"/>
              <a:t>to</a:t>
            </a:r>
            <a:r>
              <a:rPr lang="ru-RU" noProof="0" dirty="0"/>
              <a:t> </a:t>
            </a:r>
            <a:r>
              <a:rPr lang="ru-RU" noProof="0" dirty="0" err="1"/>
              <a:t>edit</a:t>
            </a:r>
            <a:r>
              <a:rPr lang="ru-RU" noProof="0" dirty="0"/>
              <a:t> Master </a:t>
            </a:r>
            <a:r>
              <a:rPr lang="ru-RU" noProof="0" dirty="0" err="1"/>
              <a:t>subtitle</a:t>
            </a:r>
            <a:r>
              <a:rPr lang="ru-RU" noProof="0" dirty="0"/>
              <a:t> </a:t>
            </a:r>
            <a:r>
              <a:rPr lang="ru-RU" noProof="0" dirty="0" err="1"/>
              <a:t>style</a:t>
            </a:r>
            <a:endParaRPr lang="ru-RU"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262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4638" y="404813"/>
            <a:ext cx="2051050" cy="5903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66725" y="404813"/>
            <a:ext cx="6005513" cy="5903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1657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66725" y="404813"/>
            <a:ext cx="8208963" cy="59039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22176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4445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712216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2276475"/>
            <a:ext cx="4010025" cy="4032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5663" y="2276475"/>
            <a:ext cx="4010025" cy="4032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5043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6077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3929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548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67793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10973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272386" name="Rectangle 2"/>
          <p:cNvSpPr>
            <a:spLocks noGrp="1" noChangeArrowheads="1"/>
          </p:cNvSpPr>
          <p:nvPr>
            <p:ph type="title"/>
          </p:nvPr>
        </p:nvSpPr>
        <p:spPr bwMode="auto">
          <a:xfrm>
            <a:off x="466725" y="404813"/>
            <a:ext cx="662622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272387" name="Rectangle 3"/>
          <p:cNvSpPr>
            <a:spLocks noGrp="1" noChangeArrowheads="1"/>
          </p:cNvSpPr>
          <p:nvPr>
            <p:ph type="body" idx="1"/>
          </p:nvPr>
        </p:nvSpPr>
        <p:spPr bwMode="auto">
          <a:xfrm>
            <a:off x="503238" y="2276475"/>
            <a:ext cx="8172450" cy="403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Lst>
  <p:txStyles>
    <p:titleStyle>
      <a:lvl1pPr algn="l" rtl="0" fontAlgn="base">
        <a:spcBef>
          <a:spcPct val="0"/>
        </a:spcBef>
        <a:spcAft>
          <a:spcPct val="0"/>
        </a:spcAft>
        <a:defRPr sz="3600">
          <a:solidFill>
            <a:schemeClr val="bg1"/>
          </a:solidFill>
          <a:latin typeface="+mj-lt"/>
          <a:ea typeface="+mj-ea"/>
          <a:cs typeface="+mj-cs"/>
        </a:defRPr>
      </a:lvl1pPr>
      <a:lvl2pPr algn="l" rtl="0" fontAlgn="base">
        <a:spcBef>
          <a:spcPct val="0"/>
        </a:spcBef>
        <a:spcAft>
          <a:spcPct val="0"/>
        </a:spcAft>
        <a:defRPr sz="3600">
          <a:solidFill>
            <a:schemeClr val="bg1"/>
          </a:solidFill>
          <a:latin typeface="Futura LT Book" pitchFamily="2" charset="0"/>
        </a:defRPr>
      </a:lvl2pPr>
      <a:lvl3pPr algn="l" rtl="0" fontAlgn="base">
        <a:spcBef>
          <a:spcPct val="0"/>
        </a:spcBef>
        <a:spcAft>
          <a:spcPct val="0"/>
        </a:spcAft>
        <a:defRPr sz="3600">
          <a:solidFill>
            <a:schemeClr val="bg1"/>
          </a:solidFill>
          <a:latin typeface="Futura LT Book" pitchFamily="2" charset="0"/>
        </a:defRPr>
      </a:lvl3pPr>
      <a:lvl4pPr algn="l" rtl="0" fontAlgn="base">
        <a:spcBef>
          <a:spcPct val="0"/>
        </a:spcBef>
        <a:spcAft>
          <a:spcPct val="0"/>
        </a:spcAft>
        <a:defRPr sz="3600">
          <a:solidFill>
            <a:schemeClr val="bg1"/>
          </a:solidFill>
          <a:latin typeface="Futura LT Book" pitchFamily="2" charset="0"/>
        </a:defRPr>
      </a:lvl4pPr>
      <a:lvl5pPr algn="l" rtl="0" fontAlgn="base">
        <a:spcBef>
          <a:spcPct val="0"/>
        </a:spcBef>
        <a:spcAft>
          <a:spcPct val="0"/>
        </a:spcAft>
        <a:defRPr sz="3600">
          <a:solidFill>
            <a:schemeClr val="bg1"/>
          </a:solidFill>
          <a:latin typeface="Futura LT Book" pitchFamily="2" charset="0"/>
        </a:defRPr>
      </a:lvl5pPr>
      <a:lvl6pPr marL="457200" algn="l" rtl="0" fontAlgn="base">
        <a:spcBef>
          <a:spcPct val="0"/>
        </a:spcBef>
        <a:spcAft>
          <a:spcPct val="0"/>
        </a:spcAft>
        <a:defRPr sz="3600">
          <a:solidFill>
            <a:schemeClr val="bg1"/>
          </a:solidFill>
          <a:latin typeface="Futura LT Book" pitchFamily="2" charset="0"/>
        </a:defRPr>
      </a:lvl6pPr>
      <a:lvl7pPr marL="914400" algn="l" rtl="0" fontAlgn="base">
        <a:spcBef>
          <a:spcPct val="0"/>
        </a:spcBef>
        <a:spcAft>
          <a:spcPct val="0"/>
        </a:spcAft>
        <a:defRPr sz="3600">
          <a:solidFill>
            <a:schemeClr val="bg1"/>
          </a:solidFill>
          <a:latin typeface="Futura LT Book" pitchFamily="2" charset="0"/>
        </a:defRPr>
      </a:lvl7pPr>
      <a:lvl8pPr marL="1371600" algn="l" rtl="0" fontAlgn="base">
        <a:spcBef>
          <a:spcPct val="0"/>
        </a:spcBef>
        <a:spcAft>
          <a:spcPct val="0"/>
        </a:spcAft>
        <a:defRPr sz="3600">
          <a:solidFill>
            <a:schemeClr val="bg1"/>
          </a:solidFill>
          <a:latin typeface="Futura LT Book" pitchFamily="2" charset="0"/>
        </a:defRPr>
      </a:lvl8pPr>
      <a:lvl9pPr marL="1828800" algn="l" rtl="0" fontAlgn="base">
        <a:spcBef>
          <a:spcPct val="0"/>
        </a:spcBef>
        <a:spcAft>
          <a:spcPct val="0"/>
        </a:spcAft>
        <a:defRPr sz="3600">
          <a:solidFill>
            <a:schemeClr val="bg1"/>
          </a:solidFill>
          <a:latin typeface="Futura LT Book" pitchFamily="2" charset="0"/>
        </a:defRPr>
      </a:lvl9pPr>
    </p:titleStyle>
    <p:body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www.publicdomainpictures.net/en/view-image.php?image=290296&amp;picture=house-sold" TargetMode="External"/></Relationships>
</file>

<file path=ppt/slides/_rels/slide4.xml.rels><?xml version="1.0" encoding="UTF-8" standalone="yes"?>
<Relationships xmlns="http://schemas.openxmlformats.org/package/2006/relationships"><Relationship Id="rId3" Type="http://schemas.openxmlformats.org/officeDocument/2006/relationships/hyperlink" Target="https://www.duperrin.com/english/2017/07/20/being-data-driven-means-being-contex-driven/data-mining-infographic/" TargetMode="External"/><Relationship Id="rId2" Type="http://schemas.openxmlformats.org/officeDocument/2006/relationships/image" Target="../media/image5.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9" name="Rectangle 3"/>
          <p:cNvSpPr>
            <a:spLocks noGrp="1" noChangeArrowheads="1"/>
          </p:cNvSpPr>
          <p:nvPr>
            <p:ph type="subTitle" idx="1"/>
          </p:nvPr>
        </p:nvSpPr>
        <p:spPr>
          <a:xfrm>
            <a:off x="205402" y="711583"/>
            <a:ext cx="6467475" cy="504825"/>
          </a:xfrm>
        </p:spPr>
        <p:txBody>
          <a:bodyPr/>
          <a:lstStyle/>
          <a:p>
            <a:r>
              <a:rPr lang="en-CA" sz="2400"/>
              <a:t>House Pricing </a:t>
            </a:r>
            <a:r>
              <a:rPr lang="en-CA" sz="2400" kern="0"/>
              <a:t>Prediction</a:t>
            </a:r>
            <a:endParaRPr lang="uk-UA" sz="2400" dirty="0"/>
          </a:p>
        </p:txBody>
      </p:sp>
      <p:sp>
        <p:nvSpPr>
          <p:cNvPr id="2" name="Rectangle 2">
            <a:extLst>
              <a:ext uri="{FF2B5EF4-FFF2-40B4-BE49-F238E27FC236}">
                <a16:creationId xmlns:a16="http://schemas.microsoft.com/office/drawing/2014/main" id="{D255550C-8F3C-52AC-9D47-35947085F075}"/>
              </a:ext>
            </a:extLst>
          </p:cNvPr>
          <p:cNvSpPr>
            <a:spLocks noGrp="1" noChangeArrowheads="1"/>
          </p:cNvSpPr>
          <p:nvPr>
            <p:ph type="ctrTitle"/>
          </p:nvPr>
        </p:nvSpPr>
        <p:spPr>
          <a:xfrm>
            <a:off x="205402" y="261118"/>
            <a:ext cx="4104456" cy="900931"/>
          </a:xfrm>
        </p:spPr>
        <p:txBody>
          <a:bodyPr/>
          <a:lstStyle/>
          <a:p>
            <a:r>
              <a:rPr lang="en-CA" sz="3200"/>
              <a:t>FINAL PROJECT</a:t>
            </a:r>
            <a:br>
              <a:rPr lang="uk-UA" sz="3200" kern="0"/>
            </a:br>
            <a:endParaRPr lang="uk-UA" sz="3200" dirty="0"/>
          </a:p>
        </p:txBody>
      </p:sp>
      <p:sp>
        <p:nvSpPr>
          <p:cNvPr id="3" name="Rectangle 3">
            <a:extLst>
              <a:ext uri="{FF2B5EF4-FFF2-40B4-BE49-F238E27FC236}">
                <a16:creationId xmlns:a16="http://schemas.microsoft.com/office/drawing/2014/main" id="{9BDE4C32-A0FB-6AE1-AD57-4A99624F96FA}"/>
              </a:ext>
            </a:extLst>
          </p:cNvPr>
          <p:cNvSpPr txBox="1">
            <a:spLocks noChangeArrowheads="1"/>
          </p:cNvSpPr>
          <p:nvPr/>
        </p:nvSpPr>
        <p:spPr bwMode="auto">
          <a:xfrm>
            <a:off x="6516216" y="4993233"/>
            <a:ext cx="3168278" cy="2108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FontTx/>
              <a:buNone/>
              <a:defRPr sz="2000">
                <a:solidFill>
                  <a:srgbClr val="000000"/>
                </a:solidFill>
                <a:latin typeface="Futura LT Book" pitchFamily="2" charset="0"/>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a:lstStyle>
          <a:p>
            <a:r>
              <a:rPr lang="en-CA" sz="1800" u="sng" kern="0">
                <a:latin typeface="Verdana" pitchFamily="34" charset="0"/>
              </a:rPr>
              <a:t>Prepared by</a:t>
            </a:r>
          </a:p>
          <a:p>
            <a:r>
              <a:rPr lang="en-CA" sz="1600" kern="0">
                <a:latin typeface="Verdana" pitchFamily="34" charset="0"/>
              </a:rPr>
              <a:t>Aydin Gokcen</a:t>
            </a:r>
          </a:p>
          <a:p>
            <a:r>
              <a:rPr lang="en-CA" sz="1600" kern="0">
                <a:latin typeface="Verdana" pitchFamily="34" charset="0"/>
              </a:rPr>
              <a:t>Buck Matt</a:t>
            </a:r>
          </a:p>
          <a:p>
            <a:r>
              <a:rPr lang="en-CA" sz="1600" kern="0">
                <a:latin typeface="Verdana" pitchFamily="34" charset="0"/>
              </a:rPr>
              <a:t>Channer Timothy</a:t>
            </a:r>
          </a:p>
          <a:p>
            <a:r>
              <a:rPr lang="en-CA" sz="1600" kern="0">
                <a:latin typeface="Verdana" pitchFamily="34" charset="0"/>
              </a:rPr>
              <a:t>Le Phuong</a:t>
            </a:r>
          </a:p>
          <a:p>
            <a:r>
              <a:rPr lang="en-CA" sz="1600" kern="0">
                <a:latin typeface="Verdana" pitchFamily="34" charset="0"/>
              </a:rPr>
              <a:t>Russo Estel</a:t>
            </a:r>
          </a:p>
          <a:p>
            <a:endParaRPr lang="en-CA" sz="1800" kern="0">
              <a:latin typeface="Verdana" pitchFamily="34" charset="0"/>
            </a:endParaRPr>
          </a:p>
          <a:p>
            <a:endParaRPr lang="en-CA" sz="1800" kern="0">
              <a:latin typeface="Verdana" pitchFamily="34" charset="0"/>
            </a:endParaRPr>
          </a:p>
          <a:p>
            <a:endParaRPr lang="uk-UA" sz="1800" kern="0" dirty="0">
              <a:latin typeface="Verdana"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66064" y="548407"/>
            <a:ext cx="7718304" cy="1368425"/>
          </a:xfrm>
        </p:spPr>
        <p:txBody>
          <a:bodyPr/>
          <a:lstStyle/>
          <a:p>
            <a:r>
              <a:rPr lang="en-US" sz="2800" dirty="0"/>
              <a:t>Analysis on the Machine Learning Model</a:t>
            </a:r>
            <a:br>
              <a:rPr lang="en-US" dirty="0"/>
            </a:br>
            <a:r>
              <a:rPr lang="en-US" sz="2000" dirty="0">
                <a:solidFill>
                  <a:srgbClr val="FFC000"/>
                </a:solidFill>
              </a:rPr>
              <a:t>Model 2</a:t>
            </a:r>
            <a:endParaRPr lang="en-US" dirty="0">
              <a:solidFill>
                <a:srgbClr val="FFC000"/>
              </a:solidFill>
            </a:endParaRPr>
          </a:p>
        </p:txBody>
      </p:sp>
      <p:sp>
        <p:nvSpPr>
          <p:cNvPr id="3" name="Content Placeholder 2">
            <a:extLst>
              <a:ext uri="{FF2B5EF4-FFF2-40B4-BE49-F238E27FC236}">
                <a16:creationId xmlns:a16="http://schemas.microsoft.com/office/drawing/2014/main" id="{E678BDDA-E12A-9B44-9BCB-E56931823173}"/>
              </a:ext>
            </a:extLst>
          </p:cNvPr>
          <p:cNvSpPr>
            <a:spLocks noGrp="1"/>
          </p:cNvSpPr>
          <p:nvPr>
            <p:ph idx="1"/>
          </p:nvPr>
        </p:nvSpPr>
        <p:spPr>
          <a:xfrm>
            <a:off x="971600" y="2345434"/>
            <a:ext cx="7848872" cy="1008112"/>
          </a:xfrm>
        </p:spPr>
        <p:txBody>
          <a:bodyPr/>
          <a:lstStyle/>
          <a:p>
            <a:pPr marL="0" indent="0" algn="ctr">
              <a:buNone/>
            </a:pPr>
            <a:r>
              <a:rPr lang="en-CA" sz="2400" b="1" spc="600" dirty="0"/>
              <a:t>Multiple Linear Regression(MLR)</a:t>
            </a:r>
          </a:p>
        </p:txBody>
      </p:sp>
      <p:sp>
        <p:nvSpPr>
          <p:cNvPr id="10" name="TextBox 9">
            <a:extLst>
              <a:ext uri="{FF2B5EF4-FFF2-40B4-BE49-F238E27FC236}">
                <a16:creationId xmlns:a16="http://schemas.microsoft.com/office/drawing/2014/main" id="{4A1D3F26-B6D4-F72E-D6EF-E2EF1B4B4199}"/>
              </a:ext>
            </a:extLst>
          </p:cNvPr>
          <p:cNvSpPr txBox="1"/>
          <p:nvPr/>
        </p:nvSpPr>
        <p:spPr>
          <a:xfrm>
            <a:off x="166063" y="3075853"/>
            <a:ext cx="2234716" cy="1538883"/>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pPr algn="l"/>
            <a:r>
              <a:rPr lang="en-CA" sz="1600" b="0" i="0" dirty="0">
                <a:solidFill>
                  <a:srgbClr val="24292F"/>
                </a:solidFill>
                <a:effectLst/>
                <a:latin typeface="-apple-system"/>
              </a:rPr>
              <a:t>It is used for determining the relationship between variables and forecasting</a:t>
            </a:r>
            <a:r>
              <a:rPr lang="en-CA" sz="1200" b="0" dirty="0"/>
              <a:t>.</a:t>
            </a:r>
            <a:endParaRPr lang="en-CA" sz="1400" b="0" dirty="0"/>
          </a:p>
          <a:p>
            <a:pPr algn="l"/>
            <a:endParaRPr lang="en-CA" sz="1400" b="0" dirty="0"/>
          </a:p>
        </p:txBody>
      </p:sp>
      <p:sp>
        <p:nvSpPr>
          <p:cNvPr id="15" name="TextBox 14">
            <a:extLst>
              <a:ext uri="{FF2B5EF4-FFF2-40B4-BE49-F238E27FC236}">
                <a16:creationId xmlns:a16="http://schemas.microsoft.com/office/drawing/2014/main" id="{21186C45-9BC8-66A7-76F0-18C1367BFF7F}"/>
              </a:ext>
            </a:extLst>
          </p:cNvPr>
          <p:cNvSpPr txBox="1"/>
          <p:nvPr/>
        </p:nvSpPr>
        <p:spPr>
          <a:xfrm>
            <a:off x="3531106" y="4941168"/>
            <a:ext cx="5145350" cy="1354217"/>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p>
            <a:r>
              <a:rPr lang="en-CA" b="1" i="0" dirty="0">
                <a:solidFill>
                  <a:srgbClr val="24292F"/>
                </a:solidFill>
                <a:effectLst/>
                <a:latin typeface="-apple-system"/>
              </a:rPr>
              <a:t>Outputs</a:t>
            </a:r>
          </a:p>
          <a:p>
            <a:pPr algn="l">
              <a:buFont typeface="Arial" panose="020B0604020202020204" pitchFamily="34" charset="0"/>
              <a:buChar char="•"/>
            </a:pPr>
            <a:r>
              <a:rPr lang="en-CA" sz="1600" b="0" i="0" dirty="0">
                <a:solidFill>
                  <a:srgbClr val="24292F"/>
                </a:solidFill>
                <a:effectLst/>
                <a:latin typeface="-apple-system"/>
              </a:rPr>
              <a:t>MEA: 24,223.338</a:t>
            </a:r>
          </a:p>
          <a:p>
            <a:pPr algn="l">
              <a:buFont typeface="Arial" panose="020B0604020202020204" pitchFamily="34" charset="0"/>
              <a:buChar char="•"/>
            </a:pPr>
            <a:r>
              <a:rPr lang="en-CA" sz="1600" b="0" i="0" dirty="0">
                <a:solidFill>
                  <a:srgbClr val="24292F"/>
                </a:solidFill>
                <a:effectLst/>
                <a:latin typeface="-apple-system"/>
              </a:rPr>
              <a:t>MSE: 1,454,333,984.589</a:t>
            </a:r>
          </a:p>
          <a:p>
            <a:pPr algn="l">
              <a:buFont typeface="Arial" panose="020B0604020202020204" pitchFamily="34" charset="0"/>
              <a:buChar char="•"/>
            </a:pPr>
            <a:r>
              <a:rPr lang="en-CA" sz="1600" b="0" i="0" dirty="0">
                <a:solidFill>
                  <a:srgbClr val="24292F"/>
                </a:solidFill>
                <a:effectLst/>
                <a:latin typeface="-apple-system"/>
              </a:rPr>
              <a:t>RMSE: 38,135.731</a:t>
            </a:r>
          </a:p>
          <a:p>
            <a:pPr algn="l">
              <a:buFont typeface="Arial" panose="020B0604020202020204" pitchFamily="34" charset="0"/>
              <a:buChar char="•"/>
            </a:pPr>
            <a:r>
              <a:rPr lang="en-CA" sz="1600" b="0" i="0" dirty="0">
                <a:solidFill>
                  <a:srgbClr val="24292F"/>
                </a:solidFill>
                <a:effectLst/>
                <a:latin typeface="-apple-system"/>
              </a:rPr>
              <a:t>R-Squared: 0.777 The results from the Linear</a:t>
            </a:r>
          </a:p>
        </p:txBody>
      </p:sp>
      <p:sp>
        <p:nvSpPr>
          <p:cNvPr id="16" name="Striped Right Arrow 15">
            <a:extLst>
              <a:ext uri="{FF2B5EF4-FFF2-40B4-BE49-F238E27FC236}">
                <a16:creationId xmlns:a16="http://schemas.microsoft.com/office/drawing/2014/main" id="{26A87A74-0CE6-3E30-0AFC-878B3B2CAEA6}"/>
              </a:ext>
            </a:extLst>
          </p:cNvPr>
          <p:cNvSpPr/>
          <p:nvPr/>
        </p:nvSpPr>
        <p:spPr>
          <a:xfrm>
            <a:off x="2555776" y="3429000"/>
            <a:ext cx="792088" cy="432048"/>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F3611EA4-0488-2195-0E57-EA2F9C537AE8}"/>
              </a:ext>
            </a:extLst>
          </p:cNvPr>
          <p:cNvSpPr/>
          <p:nvPr/>
        </p:nvSpPr>
        <p:spPr>
          <a:xfrm rot="5400000">
            <a:off x="6082401" y="4582895"/>
            <a:ext cx="288032" cy="284499"/>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ext, timeline&#10;&#10;Description automatically generated">
            <a:extLst>
              <a:ext uri="{FF2B5EF4-FFF2-40B4-BE49-F238E27FC236}">
                <a16:creationId xmlns:a16="http://schemas.microsoft.com/office/drawing/2014/main" id="{85FDDC15-C646-2294-4595-E0BFC825B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1106" y="3061376"/>
            <a:ext cx="5145350" cy="1523535"/>
          </a:xfrm>
          <a:prstGeom prst="rect">
            <a:avLst/>
          </a:prstGeom>
        </p:spPr>
      </p:pic>
      <p:sp>
        <p:nvSpPr>
          <p:cNvPr id="7" name="TextBox 6">
            <a:extLst>
              <a:ext uri="{FF2B5EF4-FFF2-40B4-BE49-F238E27FC236}">
                <a16:creationId xmlns:a16="http://schemas.microsoft.com/office/drawing/2014/main" id="{7DF445CC-7A73-8EE0-01DC-C784A4BF4382}"/>
              </a:ext>
            </a:extLst>
          </p:cNvPr>
          <p:cNvSpPr txBox="1"/>
          <p:nvPr/>
        </p:nvSpPr>
        <p:spPr>
          <a:xfrm>
            <a:off x="3631557" y="6337927"/>
            <a:ext cx="4741613" cy="430887"/>
          </a:xfrm>
          <a:prstGeom prst="rect">
            <a:avLst/>
          </a:prstGeom>
          <a:noFill/>
        </p:spPr>
        <p:txBody>
          <a:bodyPr wrap="square" rtlCol="0">
            <a:spAutoFit/>
          </a:bodyPr>
          <a:lstStyle/>
          <a:p>
            <a:r>
              <a:rPr lang="en-CA" sz="1100" b="0" i="0" dirty="0">
                <a:solidFill>
                  <a:srgbClr val="24292F"/>
                </a:solidFill>
                <a:effectLst/>
                <a:latin typeface="-apple-system"/>
              </a:rPr>
              <a:t>Regression model are similar, but not the same, as the Random Forest model.</a:t>
            </a:r>
          </a:p>
          <a:p>
            <a:endParaRPr lang="en-US" sz="1100" dirty="0"/>
          </a:p>
        </p:txBody>
      </p:sp>
    </p:spTree>
    <p:extLst>
      <p:ext uri="{BB962C8B-B14F-4D97-AF65-F5344CB8AC3E}">
        <p14:creationId xmlns:p14="http://schemas.microsoft.com/office/powerpoint/2010/main" val="33546836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4C3B7-A4E6-279D-6287-790C04FC6EF6}"/>
              </a:ext>
            </a:extLst>
          </p:cNvPr>
          <p:cNvSpPr>
            <a:spLocks noGrp="1"/>
          </p:cNvSpPr>
          <p:nvPr>
            <p:ph type="title"/>
          </p:nvPr>
        </p:nvSpPr>
        <p:spPr/>
        <p:txBody>
          <a:bodyPr/>
          <a:lstStyle/>
          <a:p>
            <a:r>
              <a:rPr lang="en-US" dirty="0"/>
              <a:t>Performance Comparison</a:t>
            </a:r>
          </a:p>
        </p:txBody>
      </p:sp>
      <p:pic>
        <p:nvPicPr>
          <p:cNvPr id="5" name="Content Placeholder 4" descr="Chart, bar chart&#10;&#10;Description automatically generated">
            <a:extLst>
              <a:ext uri="{FF2B5EF4-FFF2-40B4-BE49-F238E27FC236}">
                <a16:creationId xmlns:a16="http://schemas.microsoft.com/office/drawing/2014/main" id="{9D730935-8406-7CC8-67C6-8B013178756D}"/>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664" r="4518"/>
          <a:stretch/>
        </p:blipFill>
        <p:spPr>
          <a:xfrm>
            <a:off x="1477145" y="2492896"/>
            <a:ext cx="6119191" cy="4256316"/>
          </a:xfrm>
        </p:spPr>
      </p:pic>
    </p:spTree>
    <p:extLst>
      <p:ext uri="{BB962C8B-B14F-4D97-AF65-F5344CB8AC3E}">
        <p14:creationId xmlns:p14="http://schemas.microsoft.com/office/powerpoint/2010/main" val="214050148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F878-F811-FB04-AE01-5237D700D644}"/>
              </a:ext>
            </a:extLst>
          </p:cNvPr>
          <p:cNvSpPr>
            <a:spLocks noGrp="1"/>
          </p:cNvSpPr>
          <p:nvPr>
            <p:ph type="title"/>
          </p:nvPr>
        </p:nvSpPr>
        <p:spPr>
          <a:xfrm>
            <a:off x="179512" y="476399"/>
            <a:ext cx="7633667" cy="1368425"/>
          </a:xfrm>
        </p:spPr>
        <p:txBody>
          <a:bodyPr/>
          <a:lstStyle/>
          <a:p>
            <a:r>
              <a:rPr lang="en-US" dirty="0"/>
              <a:t>Top 10 Most Important Features</a:t>
            </a:r>
          </a:p>
        </p:txBody>
      </p:sp>
      <p:pic>
        <p:nvPicPr>
          <p:cNvPr id="5" name="Picture 4" descr="Chart, histogram&#10;&#10;Description automatically generated">
            <a:extLst>
              <a:ext uri="{FF2B5EF4-FFF2-40B4-BE49-F238E27FC236}">
                <a16:creationId xmlns:a16="http://schemas.microsoft.com/office/drawing/2014/main" id="{DE99D409-6737-340F-F140-3491C2E2E8FE}"/>
              </a:ext>
            </a:extLst>
          </p:cNvPr>
          <p:cNvPicPr>
            <a:picLocks noChangeAspect="1"/>
          </p:cNvPicPr>
          <p:nvPr/>
        </p:nvPicPr>
        <p:blipFill rotWithShape="1">
          <a:blip r:embed="rId2">
            <a:extLst>
              <a:ext uri="{28A0092B-C50C-407E-A947-70E740481C1C}">
                <a14:useLocalDpi xmlns:a14="http://schemas.microsoft.com/office/drawing/2010/main" val="0"/>
              </a:ext>
            </a:extLst>
          </a:blip>
          <a:srcRect t="7042" r="1905"/>
          <a:stretch/>
        </p:blipFill>
        <p:spPr>
          <a:xfrm>
            <a:off x="1403648" y="2420888"/>
            <a:ext cx="6696744" cy="4304738"/>
          </a:xfrm>
          <a:prstGeom prst="rect">
            <a:avLst/>
          </a:prstGeom>
        </p:spPr>
      </p:pic>
    </p:spTree>
    <p:extLst>
      <p:ext uri="{BB962C8B-B14F-4D97-AF65-F5344CB8AC3E}">
        <p14:creationId xmlns:p14="http://schemas.microsoft.com/office/powerpoint/2010/main" val="149576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E9C6-1006-510D-D495-F309F76BB6B7}"/>
              </a:ext>
            </a:extLst>
          </p:cNvPr>
          <p:cNvSpPr>
            <a:spLocks noGrp="1"/>
          </p:cNvSpPr>
          <p:nvPr>
            <p:ph type="title"/>
          </p:nvPr>
        </p:nvSpPr>
        <p:spPr>
          <a:xfrm>
            <a:off x="323528" y="764704"/>
            <a:ext cx="6626225" cy="1368425"/>
          </a:xfrm>
        </p:spPr>
        <p:txBody>
          <a:bodyPr/>
          <a:lstStyle/>
          <a:p>
            <a:r>
              <a:rPr lang="en-US" dirty="0"/>
              <a:t>Visualization of Predicted Values Vs. Actual Values</a:t>
            </a:r>
            <a:br>
              <a:rPr lang="en-US" dirty="0"/>
            </a:br>
            <a:endParaRPr lang="en-US" dirty="0"/>
          </a:p>
        </p:txBody>
      </p:sp>
      <p:pic>
        <p:nvPicPr>
          <p:cNvPr id="5" name="Picture 4" descr="Chart, scatter chart&#10;&#10;Description automatically generated">
            <a:extLst>
              <a:ext uri="{FF2B5EF4-FFF2-40B4-BE49-F238E27FC236}">
                <a16:creationId xmlns:a16="http://schemas.microsoft.com/office/drawing/2014/main" id="{BD2778DF-1BB4-BD32-1A77-3E974C52BB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633" y="2492896"/>
            <a:ext cx="7908733" cy="4161374"/>
          </a:xfrm>
          <a:prstGeom prst="rect">
            <a:avLst/>
          </a:prstGeom>
        </p:spPr>
      </p:pic>
    </p:spTree>
    <p:extLst>
      <p:ext uri="{BB962C8B-B14F-4D97-AF65-F5344CB8AC3E}">
        <p14:creationId xmlns:p14="http://schemas.microsoft.com/office/powerpoint/2010/main" val="40403736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E9C6-1006-510D-D495-F309F76BB6B7}"/>
              </a:ext>
            </a:extLst>
          </p:cNvPr>
          <p:cNvSpPr>
            <a:spLocks noGrp="1"/>
          </p:cNvSpPr>
          <p:nvPr>
            <p:ph type="title"/>
          </p:nvPr>
        </p:nvSpPr>
        <p:spPr>
          <a:xfrm>
            <a:off x="323528" y="764704"/>
            <a:ext cx="6626225" cy="1368425"/>
          </a:xfrm>
        </p:spPr>
        <p:txBody>
          <a:bodyPr/>
          <a:lstStyle/>
          <a:p>
            <a:r>
              <a:rPr lang="en-US" dirty="0"/>
              <a:t>Visualization of Predicted Values Vs. Actual Values</a:t>
            </a:r>
            <a:br>
              <a:rPr lang="en-US" dirty="0"/>
            </a:br>
            <a:endParaRPr lang="en-US" dirty="0"/>
          </a:p>
        </p:txBody>
      </p:sp>
      <p:pic>
        <p:nvPicPr>
          <p:cNvPr id="4" name="Picture 3" descr="Chart, bar chart, histogram&#10;&#10;Description automatically generated">
            <a:extLst>
              <a:ext uri="{FF2B5EF4-FFF2-40B4-BE49-F238E27FC236}">
                <a16:creationId xmlns:a16="http://schemas.microsoft.com/office/drawing/2014/main" id="{3DB42CB0-BF38-BF9B-70A3-729D0E255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5696" y="2503597"/>
            <a:ext cx="5950024" cy="4320850"/>
          </a:xfrm>
          <a:prstGeom prst="rect">
            <a:avLst/>
          </a:prstGeom>
        </p:spPr>
      </p:pic>
    </p:spTree>
    <p:extLst>
      <p:ext uri="{BB962C8B-B14F-4D97-AF65-F5344CB8AC3E}">
        <p14:creationId xmlns:p14="http://schemas.microsoft.com/office/powerpoint/2010/main" val="238043544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0034" name="Rectangle 2"/>
          <p:cNvSpPr>
            <a:spLocks noChangeArrowheads="1"/>
          </p:cNvSpPr>
          <p:nvPr/>
        </p:nvSpPr>
        <p:spPr bwMode="gray">
          <a:xfrm>
            <a:off x="2484438" y="404813"/>
            <a:ext cx="6191250" cy="503237"/>
          </a:xfrm>
          <a:prstGeom prst="rect">
            <a:avLst/>
          </a:prstGeom>
          <a:noFill/>
          <a:ln>
            <a:noFill/>
          </a:ln>
          <a:effectLst/>
          <a:extLst>
            <a:ext uri="{909E8E84-426E-40DD-AFC4-6F175D3DCCD1}">
              <a14:hiddenFill xmlns:a14="http://schemas.microsoft.com/office/drawing/2010/main">
                <a:solidFill>
                  <a:schemeClr val="tx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pPr>
              <a:lnSpc>
                <a:spcPct val="90000"/>
              </a:lnSpc>
              <a:spcBef>
                <a:spcPct val="20000"/>
              </a:spcBef>
            </a:pPr>
            <a:endParaRPr lang="en-US" altLang="ko-KR" sz="2000" dirty="0">
              <a:solidFill>
                <a:srgbClr val="000000"/>
              </a:solidFill>
              <a:latin typeface="Futura LT Book" pitchFamily="2" charset="0"/>
              <a:ea typeface="굴림" charset="-127"/>
            </a:endParaRPr>
          </a:p>
        </p:txBody>
      </p:sp>
      <p:sp>
        <p:nvSpPr>
          <p:cNvPr id="300035" name="WordArt 3"/>
          <p:cNvSpPr>
            <a:spLocks noChangeArrowheads="1" noChangeShapeType="1" noTextEdit="1"/>
          </p:cNvSpPr>
          <p:nvPr/>
        </p:nvSpPr>
        <p:spPr bwMode="gray">
          <a:xfrm>
            <a:off x="2411413" y="5691188"/>
            <a:ext cx="4033837" cy="546100"/>
          </a:xfrm>
          <a:prstGeom prst="rect">
            <a:avLst/>
          </a:prstGeom>
        </p:spPr>
        <p:txBody>
          <a:bodyPr wrap="none" fromWordArt="1">
            <a:prstTxWarp prst="textDeflate">
              <a:avLst>
                <a:gd name="adj" fmla="val 0"/>
              </a:avLst>
            </a:prstTxWarp>
          </a:bodyPr>
          <a:lstStyle/>
          <a:p>
            <a:pPr algn="ctr"/>
            <a:r>
              <a:rPr lang="en-US" sz="3600" b="1" kern="10">
                <a:ln w="38100">
                  <a:solidFill>
                    <a:srgbClr val="FFFFFF"/>
                  </a:solidFill>
                  <a:round/>
                  <a:headEnd/>
                  <a:tailEnd/>
                </a:ln>
                <a:gradFill rotWithShape="1">
                  <a:gsLst>
                    <a:gs pos="0">
                      <a:schemeClr val="tx2"/>
                    </a:gs>
                    <a:gs pos="100000">
                      <a:schemeClr val="hlink"/>
                    </a:gs>
                  </a:gsLst>
                  <a:lin ang="0" scaled="1"/>
                </a:gradFill>
                <a:effectLst>
                  <a:outerShdw dist="107763" dir="2700000" algn="ctr" rotWithShape="0">
                    <a:srgbClr val="868686">
                      <a:alpha val="50000"/>
                    </a:srgbClr>
                  </a:outerShdw>
                </a:effectLst>
                <a:latin typeface="Arial"/>
                <a:cs typeface="Arial"/>
              </a:rPr>
              <a:t>Thank You!</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cond evt="onBegin" delay="0">
                          <p:tn val="2"/>
                        </p:cond>
                      </p:stCondLst>
                      <p:childTnLst>
                        <p:par>
                          <p:cTn id="4" fill="hold" nodeType="withGroup">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300035"/>
                                        </p:tgtEl>
                                        <p:attrNameLst>
                                          <p:attrName>style.visibility</p:attrName>
                                        </p:attrNameLst>
                                      </p:cBhvr>
                                      <p:to>
                                        <p:strVal val="visible"/>
                                      </p:to>
                                    </p:set>
                                    <p:anim calcmode="lin" valueType="num">
                                      <p:cBhvr>
                                        <p:cTn id="7" dur="500" fill="hold"/>
                                        <p:tgtEl>
                                          <p:spTgt spid="300035"/>
                                        </p:tgtEl>
                                        <p:attrNameLst>
                                          <p:attrName>ppt_w</p:attrName>
                                        </p:attrNameLst>
                                      </p:cBhvr>
                                      <p:tavLst>
                                        <p:tav tm="0">
                                          <p:val>
                                            <p:fltVal val="0"/>
                                          </p:val>
                                        </p:tav>
                                        <p:tav tm="100000">
                                          <p:val>
                                            <p:strVal val="#ppt_w"/>
                                          </p:val>
                                        </p:tav>
                                      </p:tavLst>
                                    </p:anim>
                                    <p:anim calcmode="lin" valueType="num">
                                      <p:cBhvr>
                                        <p:cTn id="8" dur="500" fill="hold"/>
                                        <p:tgtEl>
                                          <p:spTgt spid="300035"/>
                                        </p:tgtEl>
                                        <p:attrNameLst>
                                          <p:attrName>ppt_h</p:attrName>
                                        </p:attrNameLst>
                                      </p:cBhvr>
                                      <p:tavLst>
                                        <p:tav tm="0">
                                          <p:val>
                                            <p:fltVal val="0"/>
                                          </p:val>
                                        </p:tav>
                                        <p:tav tm="100000">
                                          <p:val>
                                            <p:strVal val="#ppt_h"/>
                                          </p:val>
                                        </p:tav>
                                      </p:tavLst>
                                    </p:anim>
                                    <p:animEffect transition="in" filter="fade">
                                      <p:cBhvr>
                                        <p:cTn id="9" dur="500"/>
                                        <p:tgtEl>
                                          <p:spTgt spid="3000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0003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92125" y="476250"/>
            <a:ext cx="6384925" cy="1296988"/>
          </a:xfrm>
        </p:spPr>
        <p:txBody>
          <a:bodyPr/>
          <a:lstStyle/>
          <a:p>
            <a:r>
              <a:rPr lang="en-US" dirty="0"/>
              <a:t>Overview of the Project</a:t>
            </a:r>
            <a:endParaRPr lang="uk-UA" dirty="0"/>
          </a:p>
        </p:txBody>
      </p:sp>
      <p:sp>
        <p:nvSpPr>
          <p:cNvPr id="281603" name="Rectangle 3"/>
          <p:cNvSpPr>
            <a:spLocks noGrp="1" noChangeArrowheads="1"/>
          </p:cNvSpPr>
          <p:nvPr>
            <p:ph type="body" idx="1"/>
          </p:nvPr>
        </p:nvSpPr>
        <p:spPr>
          <a:xfrm>
            <a:off x="5076056" y="2492896"/>
            <a:ext cx="3582205" cy="4031109"/>
          </a:xfrm>
        </p:spPr>
        <p:txBody>
          <a:bodyPr/>
          <a:lstStyle/>
          <a:p>
            <a:pPr marL="0" indent="0">
              <a:lnSpc>
                <a:spcPct val="150000"/>
              </a:lnSpc>
              <a:spcBef>
                <a:spcPts val="1200"/>
              </a:spcBef>
              <a:buNone/>
            </a:pPr>
            <a:r>
              <a:rPr lang="en-US" dirty="0"/>
              <a:t>Create a machine learning model that can predict house prices in Ames City, IA, USA, for sellers and provide an interactive display for the users, where users can filter for various search criteria simultaneously.</a:t>
            </a:r>
          </a:p>
          <a:p>
            <a:pPr marL="0" indent="0">
              <a:lnSpc>
                <a:spcPct val="150000"/>
              </a:lnSpc>
              <a:spcBef>
                <a:spcPts val="1200"/>
              </a:spcBef>
              <a:buNone/>
            </a:pPr>
            <a:endParaRPr lang="en-US" altLang="ko-KR" sz="3600" dirty="0">
              <a:ea typeface="굴림" charset="-127"/>
            </a:endParaRPr>
          </a:p>
        </p:txBody>
      </p:sp>
      <p:pic>
        <p:nvPicPr>
          <p:cNvPr id="5" name="Picture 4" descr="A person standing in front of a display of laptops&#10;&#10;Description automatically generated with medium confidence">
            <a:extLst>
              <a:ext uri="{FF2B5EF4-FFF2-40B4-BE49-F238E27FC236}">
                <a16:creationId xmlns:a16="http://schemas.microsoft.com/office/drawing/2014/main" id="{9EC7F238-99E1-D8A4-3D10-E3FF99E2F9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2708920"/>
            <a:ext cx="4441303" cy="3300418"/>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66725" y="404813"/>
            <a:ext cx="6626225" cy="1368425"/>
          </a:xfrm>
        </p:spPr>
        <p:txBody>
          <a:bodyPr wrap="square" anchor="ctr">
            <a:normAutofit/>
          </a:bodyPr>
          <a:lstStyle/>
          <a:p>
            <a:r>
              <a:rPr lang="en-US" dirty="0"/>
              <a:t>Why was This Topic Chosen?</a:t>
            </a:r>
            <a:endParaRPr lang="uk-UA" dirty="0"/>
          </a:p>
        </p:txBody>
      </p:sp>
      <p:sp>
        <p:nvSpPr>
          <p:cNvPr id="281603" name="Rectangle 3"/>
          <p:cNvSpPr>
            <a:spLocks noGrp="1" noChangeArrowheads="1"/>
          </p:cNvSpPr>
          <p:nvPr>
            <p:ph sz="half" idx="1"/>
          </p:nvPr>
        </p:nvSpPr>
        <p:spPr>
          <a:xfrm>
            <a:off x="503238" y="2565102"/>
            <a:ext cx="4010025" cy="4032250"/>
          </a:xfrm>
        </p:spPr>
        <p:txBody>
          <a:bodyPr wrap="square" anchor="t">
            <a:normAutofit/>
          </a:bodyPr>
          <a:lstStyle/>
          <a:p>
            <a:pPr marL="0" indent="0">
              <a:lnSpc>
                <a:spcPct val="90000"/>
              </a:lnSpc>
              <a:spcBef>
                <a:spcPts val="1200"/>
              </a:spcBef>
              <a:buNone/>
            </a:pPr>
            <a:r>
              <a:rPr lang="en-CA" sz="2400" dirty="0"/>
              <a:t>1- M</a:t>
            </a:r>
            <a:r>
              <a:rPr lang="en-CA" sz="2400" b="0" i="0" dirty="0">
                <a:effectLst/>
              </a:rPr>
              <a:t>any homeowners look to sell their homes. Using our display, users will be able to pinpoint what key factors need to be taken into consideration to maximize the sale of their home. </a:t>
            </a:r>
          </a:p>
          <a:p>
            <a:pPr marL="0" indent="0">
              <a:lnSpc>
                <a:spcPct val="90000"/>
              </a:lnSpc>
              <a:spcBef>
                <a:spcPts val="1200"/>
              </a:spcBef>
              <a:buNone/>
            </a:pPr>
            <a:r>
              <a:rPr lang="en-CA" sz="2400" dirty="0"/>
              <a:t>2</a:t>
            </a:r>
            <a:r>
              <a:rPr lang="en-CA" sz="2400" b="0" i="0" dirty="0">
                <a:effectLst/>
              </a:rPr>
              <a:t>- This model can be adapted to any country, and city, in the world.</a:t>
            </a:r>
            <a:endParaRPr lang="en-US" altLang="ko-KR" sz="2400" dirty="0"/>
          </a:p>
        </p:txBody>
      </p:sp>
      <p:pic>
        <p:nvPicPr>
          <p:cNvPr id="3" name="Picture 2" descr="A house with a sign in front of it&#10;&#10;Description automatically generated with medium confidence">
            <a:extLst>
              <a:ext uri="{FF2B5EF4-FFF2-40B4-BE49-F238E27FC236}">
                <a16:creationId xmlns:a16="http://schemas.microsoft.com/office/drawing/2014/main" id="{49AC45A1-0255-C1BB-8E1B-F55EBF8CB481}"/>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0240" r="25119" b="2"/>
          <a:stretch/>
        </p:blipFill>
        <p:spPr>
          <a:xfrm>
            <a:off x="4932040" y="2421086"/>
            <a:ext cx="4010025" cy="4032250"/>
          </a:xfrm>
          <a:prstGeom prst="rect">
            <a:avLst/>
          </a:prstGeom>
          <a:noFill/>
        </p:spPr>
      </p:pic>
    </p:spTree>
    <p:extLst>
      <p:ext uri="{BB962C8B-B14F-4D97-AF65-F5344CB8AC3E}">
        <p14:creationId xmlns:p14="http://schemas.microsoft.com/office/powerpoint/2010/main" val="1758056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98BB-C9D7-FA9E-D1DC-94393089294D}"/>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B00DFEE8-D733-9080-092A-6B782F761754}"/>
              </a:ext>
            </a:extLst>
          </p:cNvPr>
          <p:cNvSpPr>
            <a:spLocks noGrp="1"/>
          </p:cNvSpPr>
          <p:nvPr>
            <p:ph idx="1"/>
          </p:nvPr>
        </p:nvSpPr>
        <p:spPr>
          <a:xfrm>
            <a:off x="5004048" y="2708920"/>
            <a:ext cx="3816424" cy="3305046"/>
          </a:xfrm>
        </p:spPr>
        <p:txBody>
          <a:bodyPr/>
          <a:lstStyle/>
          <a:p>
            <a:pPr marL="0" indent="0">
              <a:lnSpc>
                <a:spcPct val="200000"/>
              </a:lnSpc>
              <a:buNone/>
            </a:pPr>
            <a:r>
              <a:rPr lang="en-US" dirty="0"/>
              <a:t>The original data was composed of 81 columns and 1460 rows and was filtered down to 18 columns and 1150 rows.</a:t>
            </a:r>
          </a:p>
          <a:p>
            <a:pPr marL="0" indent="0">
              <a:buNone/>
            </a:pPr>
            <a:r>
              <a:rPr lang="en-US" dirty="0"/>
              <a:t>			</a:t>
            </a:r>
          </a:p>
          <a:p>
            <a:pPr marL="0" indent="0">
              <a:buNone/>
            </a:pPr>
            <a:endParaRPr lang="en-US" dirty="0"/>
          </a:p>
        </p:txBody>
      </p:sp>
      <p:pic>
        <p:nvPicPr>
          <p:cNvPr id="6" name="Picture 5" descr="Graphical user interface&#10;&#10;Description automatically generated">
            <a:extLst>
              <a:ext uri="{FF2B5EF4-FFF2-40B4-BE49-F238E27FC236}">
                <a16:creationId xmlns:a16="http://schemas.microsoft.com/office/drawing/2014/main" id="{0260DE5D-E1F1-6C97-1593-1827A1EED38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23528" y="2852936"/>
            <a:ext cx="4660708" cy="3161030"/>
          </a:xfrm>
          <a:prstGeom prst="rect">
            <a:avLst/>
          </a:prstGeom>
        </p:spPr>
      </p:pic>
      <p:sp>
        <p:nvSpPr>
          <p:cNvPr id="7" name="TextBox 6">
            <a:extLst>
              <a:ext uri="{FF2B5EF4-FFF2-40B4-BE49-F238E27FC236}">
                <a16:creationId xmlns:a16="http://schemas.microsoft.com/office/drawing/2014/main" id="{268807F1-E4AA-2063-A708-AF132E56E7E8}"/>
              </a:ext>
            </a:extLst>
          </p:cNvPr>
          <p:cNvSpPr txBox="1"/>
          <p:nvPr/>
        </p:nvSpPr>
        <p:spPr>
          <a:xfrm>
            <a:off x="806009" y="5805264"/>
            <a:ext cx="4139952" cy="230832"/>
          </a:xfrm>
          <a:prstGeom prst="rect">
            <a:avLst/>
          </a:prstGeom>
          <a:noFill/>
        </p:spPr>
        <p:txBody>
          <a:bodyPr wrap="square" rtlCol="0">
            <a:spAutoFit/>
          </a:bodyPr>
          <a:lstStyle/>
          <a:p>
            <a:r>
              <a:rPr lang="en-US" sz="900" dirty="0">
                <a:hlinkClick r:id="rId3" tooltip="https://www.duperrin.com/english/2017/07/20/being-data-driven-means-being-contex-driven/data-mining-infographic/"/>
              </a:rPr>
              <a:t>This Photo</a:t>
            </a:r>
            <a:r>
              <a:rPr lang="en-US" sz="900" dirty="0"/>
              <a:t> by Unknown Author is licensed under </a:t>
            </a:r>
            <a:r>
              <a:rPr lang="en-US" sz="900" dirty="0">
                <a:hlinkClick r:id="rId4" tooltip="https://creativecommons.org/licenses/by-nc-sa/3.0/"/>
              </a:rPr>
              <a:t>CC BY-SA-NC</a:t>
            </a:r>
            <a:endParaRPr lang="en-US" sz="900" dirty="0"/>
          </a:p>
        </p:txBody>
      </p:sp>
    </p:spTree>
    <p:extLst>
      <p:ext uri="{BB962C8B-B14F-4D97-AF65-F5344CB8AC3E}">
        <p14:creationId xmlns:p14="http://schemas.microsoft.com/office/powerpoint/2010/main" val="35256537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77839B-B955-98C5-C6C4-856EC64AF344}"/>
              </a:ext>
            </a:extLst>
          </p:cNvPr>
          <p:cNvSpPr>
            <a:spLocks noGrp="1"/>
          </p:cNvSpPr>
          <p:nvPr>
            <p:ph type="title"/>
          </p:nvPr>
        </p:nvSpPr>
        <p:spPr/>
        <p:txBody>
          <a:bodyPr/>
          <a:lstStyle/>
          <a:p>
            <a:r>
              <a:rPr lang="en-US" dirty="0"/>
              <a:t>Data Description</a:t>
            </a:r>
            <a:br>
              <a:rPr lang="en-US" dirty="0"/>
            </a:br>
            <a:r>
              <a:rPr lang="en-US" sz="3200" i="1" dirty="0"/>
              <a:t>The Fields</a:t>
            </a:r>
            <a:endParaRPr lang="en-US" i="1" dirty="0"/>
          </a:p>
        </p:txBody>
      </p:sp>
      <p:sp>
        <p:nvSpPr>
          <p:cNvPr id="16" name="Content Placeholder 15">
            <a:extLst>
              <a:ext uri="{FF2B5EF4-FFF2-40B4-BE49-F238E27FC236}">
                <a16:creationId xmlns:a16="http://schemas.microsoft.com/office/drawing/2014/main" id="{C574BAF0-C698-D5E6-D121-1E0BF359C778}"/>
              </a:ext>
            </a:extLst>
          </p:cNvPr>
          <p:cNvSpPr>
            <a:spLocks noGrp="1"/>
          </p:cNvSpPr>
          <p:nvPr>
            <p:ph idx="1"/>
          </p:nvPr>
        </p:nvSpPr>
        <p:spPr>
          <a:xfrm>
            <a:off x="0" y="2565102"/>
            <a:ext cx="4644826" cy="4032250"/>
          </a:xfrm>
        </p:spPr>
        <p:txBody>
          <a:bodyPr/>
          <a:lstStyle/>
          <a:p>
            <a:pPr algn="l">
              <a:buFont typeface="Arial" panose="020B0604020202020204" pitchFamily="34" charset="0"/>
              <a:buChar char="•"/>
            </a:pPr>
            <a:r>
              <a:rPr lang="en-CA" sz="1800" b="0" i="0" dirty="0">
                <a:solidFill>
                  <a:srgbClr val="24292F"/>
                </a:solidFill>
                <a:effectLst/>
                <a:latin typeface="-apple-system"/>
              </a:rPr>
              <a:t>Lot Area (Lot size in square feet)</a:t>
            </a:r>
          </a:p>
          <a:p>
            <a:pPr algn="l">
              <a:buFont typeface="Arial" panose="020B0604020202020204" pitchFamily="34" charset="0"/>
              <a:buChar char="•"/>
            </a:pPr>
            <a:r>
              <a:rPr lang="en-CA" sz="1800" b="0" i="0" dirty="0">
                <a:solidFill>
                  <a:srgbClr val="24292F"/>
                </a:solidFill>
                <a:effectLst/>
                <a:latin typeface="-apple-system"/>
              </a:rPr>
              <a:t>Lot Shape (General shape of property)</a:t>
            </a:r>
          </a:p>
          <a:p>
            <a:pPr algn="l">
              <a:buFont typeface="Arial" panose="020B0604020202020204" pitchFamily="34" charset="0"/>
              <a:buChar char="•"/>
            </a:pPr>
            <a:r>
              <a:rPr lang="en-CA" sz="1800" b="0" i="0" dirty="0">
                <a:solidFill>
                  <a:srgbClr val="24292F"/>
                </a:solidFill>
                <a:effectLst/>
                <a:latin typeface="-apple-system"/>
              </a:rPr>
              <a:t>Neighbourhood (Physical locations within Ames city limits)</a:t>
            </a:r>
          </a:p>
          <a:p>
            <a:pPr algn="l">
              <a:buFont typeface="Arial" panose="020B0604020202020204" pitchFamily="34" charset="0"/>
              <a:buChar char="•"/>
            </a:pPr>
            <a:r>
              <a:rPr lang="en-CA" sz="1800" b="0" i="0" dirty="0">
                <a:solidFill>
                  <a:srgbClr val="24292F"/>
                </a:solidFill>
                <a:effectLst/>
                <a:latin typeface="-apple-system"/>
              </a:rPr>
              <a:t>Building Type (Type of dwelling)</a:t>
            </a:r>
          </a:p>
          <a:p>
            <a:pPr algn="l">
              <a:buFont typeface="Arial" panose="020B0604020202020204" pitchFamily="34" charset="0"/>
              <a:buChar char="•"/>
            </a:pPr>
            <a:r>
              <a:rPr lang="en-CA" sz="1800" b="0" i="0" dirty="0">
                <a:solidFill>
                  <a:srgbClr val="24292F"/>
                </a:solidFill>
                <a:effectLst/>
                <a:latin typeface="-apple-system"/>
              </a:rPr>
              <a:t>Year Built (Original construction date)</a:t>
            </a:r>
          </a:p>
          <a:p>
            <a:pPr algn="l">
              <a:buFont typeface="Arial" panose="020B0604020202020204" pitchFamily="34" charset="0"/>
              <a:buChar char="•"/>
            </a:pPr>
            <a:r>
              <a:rPr lang="en-CA" sz="1800" b="0" i="0" dirty="0">
                <a:solidFill>
                  <a:srgbClr val="24292F"/>
                </a:solidFill>
                <a:effectLst/>
                <a:latin typeface="-apple-system"/>
              </a:rPr>
              <a:t>Year Remodeled (Same date as construction date if no remodeling or additions)</a:t>
            </a:r>
          </a:p>
          <a:p>
            <a:pPr algn="l">
              <a:buFont typeface="Arial" panose="020B0604020202020204" pitchFamily="34" charset="0"/>
              <a:buChar char="•"/>
            </a:pPr>
            <a:r>
              <a:rPr lang="en-CA" sz="1800" b="0" i="0" dirty="0">
                <a:solidFill>
                  <a:srgbClr val="24292F"/>
                </a:solidFill>
                <a:effectLst/>
                <a:latin typeface="-apple-system"/>
              </a:rPr>
              <a:t>Heating Type (Type of heating)</a:t>
            </a:r>
          </a:p>
          <a:p>
            <a:pPr algn="l">
              <a:buFont typeface="Arial" panose="020B0604020202020204" pitchFamily="34" charset="0"/>
              <a:buChar char="•"/>
            </a:pPr>
            <a:r>
              <a:rPr lang="en-CA" sz="1800" b="0" i="0" dirty="0">
                <a:solidFill>
                  <a:srgbClr val="24292F"/>
                </a:solidFill>
                <a:effectLst/>
                <a:latin typeface="-apple-system"/>
              </a:rPr>
              <a:t>Total House Square Feet (Total area of the house in square feet)</a:t>
            </a:r>
          </a:p>
          <a:p>
            <a:pPr>
              <a:buFont typeface="Arial" panose="020B0604020202020204" pitchFamily="34" charset="0"/>
              <a:buChar char="•"/>
            </a:pPr>
            <a:r>
              <a:rPr lang="en-CA" sz="1800" b="0" i="0" dirty="0">
                <a:solidFill>
                  <a:srgbClr val="24292F"/>
                </a:solidFill>
                <a:effectLst/>
                <a:latin typeface="-apple-system"/>
              </a:rPr>
              <a:t>Number of Full Bathrooms (Full bathrooms above grade)</a:t>
            </a:r>
          </a:p>
          <a:p>
            <a:pPr marL="0" indent="0" algn="l">
              <a:buNone/>
            </a:pPr>
            <a:endParaRPr lang="en-CA" sz="1800" b="0" i="0" dirty="0">
              <a:solidFill>
                <a:srgbClr val="24292F"/>
              </a:solidFill>
              <a:effectLst/>
              <a:latin typeface="-apple-system"/>
            </a:endParaRPr>
          </a:p>
          <a:p>
            <a:pPr marL="0" indent="0">
              <a:buNone/>
            </a:pPr>
            <a:endParaRPr lang="en-US" sz="1800" dirty="0"/>
          </a:p>
        </p:txBody>
      </p:sp>
      <p:sp>
        <p:nvSpPr>
          <p:cNvPr id="17" name="Content Placeholder 15">
            <a:extLst>
              <a:ext uri="{FF2B5EF4-FFF2-40B4-BE49-F238E27FC236}">
                <a16:creationId xmlns:a16="http://schemas.microsoft.com/office/drawing/2014/main" id="{B563C3D2-763E-320A-95A8-D08D7807860B}"/>
              </a:ext>
            </a:extLst>
          </p:cNvPr>
          <p:cNvSpPr txBox="1">
            <a:spLocks/>
          </p:cNvSpPr>
          <p:nvPr/>
        </p:nvSpPr>
        <p:spPr bwMode="auto">
          <a:xfrm>
            <a:off x="4679702" y="2565102"/>
            <a:ext cx="4284786" cy="403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a:lstStyle>
          <a:p>
            <a:pPr algn="l">
              <a:buFont typeface="Arial" panose="020B0604020202020204" pitchFamily="34" charset="0"/>
              <a:buChar char="•"/>
            </a:pPr>
            <a:r>
              <a:rPr lang="en-CA" sz="1800" b="0" i="0" dirty="0">
                <a:solidFill>
                  <a:srgbClr val="24292F"/>
                </a:solidFill>
                <a:effectLst/>
                <a:latin typeface="-apple-system"/>
              </a:rPr>
              <a:t>Number of Half Bathrooms (Half baths above grade)</a:t>
            </a:r>
          </a:p>
          <a:p>
            <a:pPr algn="l">
              <a:buFont typeface="Arial" panose="020B0604020202020204" pitchFamily="34" charset="0"/>
              <a:buChar char="•"/>
            </a:pPr>
            <a:r>
              <a:rPr lang="en-CA" sz="1800" b="0" i="0" dirty="0">
                <a:solidFill>
                  <a:srgbClr val="24292F"/>
                </a:solidFill>
                <a:effectLst/>
                <a:latin typeface="-apple-system"/>
              </a:rPr>
              <a:t>Number of Bedrooms above ground floor (Does NOT include basement bedrooms)</a:t>
            </a:r>
          </a:p>
          <a:p>
            <a:pPr algn="l">
              <a:buFont typeface="Arial" panose="020B0604020202020204" pitchFamily="34" charset="0"/>
              <a:buChar char="•"/>
            </a:pPr>
            <a:r>
              <a:rPr lang="en-CA" sz="1800" b="0" i="0" dirty="0">
                <a:solidFill>
                  <a:srgbClr val="24292F"/>
                </a:solidFill>
                <a:effectLst/>
                <a:latin typeface="-apple-system"/>
              </a:rPr>
              <a:t>Fireplaces (Yes/No)</a:t>
            </a:r>
          </a:p>
          <a:p>
            <a:pPr algn="l">
              <a:buFont typeface="Arial" panose="020B0604020202020204" pitchFamily="34" charset="0"/>
              <a:buChar char="•"/>
            </a:pPr>
            <a:r>
              <a:rPr lang="en-CA" sz="1800" b="0" i="0" dirty="0">
                <a:solidFill>
                  <a:srgbClr val="24292F"/>
                </a:solidFill>
                <a:effectLst/>
                <a:latin typeface="-apple-system"/>
              </a:rPr>
              <a:t>Garage Type (Garage location)</a:t>
            </a:r>
          </a:p>
          <a:p>
            <a:pPr algn="l">
              <a:buFont typeface="Arial" panose="020B0604020202020204" pitchFamily="34" charset="0"/>
              <a:buChar char="•"/>
            </a:pPr>
            <a:r>
              <a:rPr lang="en-CA" sz="1800" b="0" i="0" dirty="0">
                <a:solidFill>
                  <a:srgbClr val="24292F"/>
                </a:solidFill>
                <a:effectLst/>
                <a:latin typeface="-apple-system"/>
              </a:rPr>
              <a:t>Garage Cars (Size of garage in car capacity)</a:t>
            </a:r>
          </a:p>
          <a:p>
            <a:pPr algn="l">
              <a:buFont typeface="Arial" panose="020B0604020202020204" pitchFamily="34" charset="0"/>
              <a:buChar char="•"/>
            </a:pPr>
            <a:r>
              <a:rPr lang="en-CA" sz="1800" b="0" i="0" dirty="0">
                <a:solidFill>
                  <a:srgbClr val="24292F"/>
                </a:solidFill>
                <a:effectLst/>
                <a:latin typeface="-apple-system"/>
              </a:rPr>
              <a:t>Paved Drive (Paved driveway)</a:t>
            </a:r>
          </a:p>
          <a:p>
            <a:pPr algn="l">
              <a:buFont typeface="Arial" panose="020B0604020202020204" pitchFamily="34" charset="0"/>
              <a:buChar char="•"/>
            </a:pPr>
            <a:r>
              <a:rPr lang="en-CA" sz="1800" b="0" i="0" dirty="0">
                <a:solidFill>
                  <a:srgbClr val="24292F"/>
                </a:solidFill>
                <a:effectLst/>
                <a:latin typeface="-apple-system"/>
              </a:rPr>
              <a:t>Pool (Yes/No)</a:t>
            </a:r>
          </a:p>
          <a:p>
            <a:pPr algn="l">
              <a:buFont typeface="Arial" panose="020B0604020202020204" pitchFamily="34" charset="0"/>
              <a:buChar char="•"/>
            </a:pPr>
            <a:r>
              <a:rPr lang="en-CA" sz="1800" b="0" i="0" dirty="0">
                <a:solidFill>
                  <a:srgbClr val="24292F"/>
                </a:solidFill>
                <a:effectLst/>
                <a:latin typeface="-apple-system"/>
              </a:rPr>
              <a:t>Year Sold (YYYY-MM-DD)</a:t>
            </a:r>
          </a:p>
          <a:p>
            <a:pPr algn="l">
              <a:buFont typeface="Arial" panose="020B0604020202020204" pitchFamily="34" charset="0"/>
              <a:buChar char="•"/>
            </a:pPr>
            <a:r>
              <a:rPr lang="en-CA" sz="1800" b="0" i="0" dirty="0">
                <a:solidFill>
                  <a:srgbClr val="24292F"/>
                </a:solidFill>
                <a:effectLst/>
                <a:latin typeface="-apple-system"/>
              </a:rPr>
              <a:t>Sale Price</a:t>
            </a:r>
          </a:p>
        </p:txBody>
      </p:sp>
    </p:spTree>
    <p:extLst>
      <p:ext uri="{BB962C8B-B14F-4D97-AF65-F5344CB8AC3E}">
        <p14:creationId xmlns:p14="http://schemas.microsoft.com/office/powerpoint/2010/main" val="1645269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3BA60158-525A-CDC6-A992-FBFE7FDB54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5976" y="2780928"/>
            <a:ext cx="4644515" cy="2949437"/>
          </a:xfrm>
          <a:prstGeom prst="rect">
            <a:avLst/>
          </a:prstGeom>
          <a:ln w="38100">
            <a:solidFill>
              <a:schemeClr val="tx1"/>
            </a:solidFill>
          </a:ln>
        </p:spPr>
      </p:pic>
      <p:sp>
        <p:nvSpPr>
          <p:cNvPr id="2" name="Title 1">
            <a:extLst>
              <a:ext uri="{FF2B5EF4-FFF2-40B4-BE49-F238E27FC236}">
                <a16:creationId xmlns:a16="http://schemas.microsoft.com/office/drawing/2014/main" id="{1300027B-4012-E1C9-41B9-E4C5982ECD89}"/>
              </a:ext>
            </a:extLst>
          </p:cNvPr>
          <p:cNvSpPr>
            <a:spLocks noGrp="1"/>
          </p:cNvSpPr>
          <p:nvPr>
            <p:ph type="title"/>
          </p:nvPr>
        </p:nvSpPr>
        <p:spPr/>
        <p:txBody>
          <a:bodyPr/>
          <a:lstStyle/>
          <a:p>
            <a:r>
              <a:rPr lang="en-US" dirty="0"/>
              <a:t>Database (6 Tables)</a:t>
            </a:r>
          </a:p>
        </p:txBody>
      </p:sp>
      <p:sp>
        <p:nvSpPr>
          <p:cNvPr id="9" name="Content Placeholder 8">
            <a:extLst>
              <a:ext uri="{FF2B5EF4-FFF2-40B4-BE49-F238E27FC236}">
                <a16:creationId xmlns:a16="http://schemas.microsoft.com/office/drawing/2014/main" id="{9BE20AE4-DF9C-E79D-55C8-C7BE67BA8816}"/>
              </a:ext>
            </a:extLst>
          </p:cNvPr>
          <p:cNvSpPr>
            <a:spLocks noGrp="1"/>
          </p:cNvSpPr>
          <p:nvPr>
            <p:ph idx="1"/>
          </p:nvPr>
        </p:nvSpPr>
        <p:spPr>
          <a:xfrm>
            <a:off x="35496" y="2420937"/>
            <a:ext cx="4392487" cy="4032250"/>
          </a:xfrm>
        </p:spPr>
        <p:txBody>
          <a:bodyPr/>
          <a:lstStyle/>
          <a:p>
            <a:pPr marL="457200" indent="-457200" algn="l">
              <a:buFont typeface="+mj-lt"/>
              <a:buAutoNum type="arabicPeriod"/>
            </a:pPr>
            <a:r>
              <a:rPr lang="en-CA" b="0" i="0" dirty="0">
                <a:solidFill>
                  <a:srgbClr val="24292F"/>
                </a:solidFill>
                <a:effectLst/>
                <a:latin typeface="-apple-system"/>
              </a:rPr>
              <a:t>House Type: The list of types of houses</a:t>
            </a:r>
          </a:p>
          <a:p>
            <a:pPr marL="457200" indent="-457200" algn="l">
              <a:buFont typeface="+mj-lt"/>
              <a:buAutoNum type="arabicPeriod"/>
            </a:pPr>
            <a:r>
              <a:rPr lang="en-CA" b="0" i="0" dirty="0">
                <a:solidFill>
                  <a:srgbClr val="24292F"/>
                </a:solidFill>
                <a:effectLst/>
                <a:latin typeface="-apple-system"/>
              </a:rPr>
              <a:t>Garage Type: A list of types of garages</a:t>
            </a:r>
          </a:p>
          <a:p>
            <a:pPr marL="457200" indent="-457200" algn="l">
              <a:buFont typeface="+mj-lt"/>
              <a:buAutoNum type="arabicPeriod"/>
            </a:pPr>
            <a:r>
              <a:rPr lang="en-CA" b="0" i="0" dirty="0">
                <a:solidFill>
                  <a:srgbClr val="24292F"/>
                </a:solidFill>
                <a:effectLst/>
                <a:latin typeface="-apple-system"/>
              </a:rPr>
              <a:t>Neighbourhood: A list of neighborhoods in the City of Ames</a:t>
            </a:r>
          </a:p>
          <a:p>
            <a:pPr marL="457200" indent="-457200" algn="l">
              <a:buFont typeface="+mj-lt"/>
              <a:buAutoNum type="arabicPeriod"/>
            </a:pPr>
            <a:r>
              <a:rPr lang="en-CA" b="0" i="0" dirty="0">
                <a:solidFill>
                  <a:srgbClr val="24292F"/>
                </a:solidFill>
                <a:effectLst/>
                <a:latin typeface="-apple-system"/>
              </a:rPr>
              <a:t>Lot shape: A list of lot</a:t>
            </a:r>
          </a:p>
          <a:p>
            <a:pPr marL="457200" indent="-457200" algn="l">
              <a:buFont typeface="+mj-lt"/>
              <a:buAutoNum type="arabicPeriod"/>
            </a:pPr>
            <a:r>
              <a:rPr lang="en-CA" b="0" i="0" dirty="0">
                <a:solidFill>
                  <a:srgbClr val="24292F"/>
                </a:solidFill>
                <a:effectLst/>
                <a:latin typeface="-apple-system"/>
              </a:rPr>
              <a:t>Heating: A list of types of heating such as steam heat</a:t>
            </a:r>
          </a:p>
          <a:p>
            <a:pPr marL="457200" indent="-457200" algn="l">
              <a:buFont typeface="+mj-lt"/>
              <a:buAutoNum type="arabicPeriod"/>
            </a:pPr>
            <a:r>
              <a:rPr lang="en-CA" b="0" i="0" dirty="0">
                <a:solidFill>
                  <a:srgbClr val="24292F"/>
                </a:solidFill>
                <a:effectLst/>
                <a:latin typeface="-apple-system"/>
              </a:rPr>
              <a:t>House Sale History: A table includes house sales transactions in the City of Ames</a:t>
            </a:r>
            <a:r>
              <a:rPr lang="en-US" b="0" i="0" dirty="0">
                <a:solidFill>
                  <a:srgbClr val="24292F"/>
                </a:solidFill>
                <a:effectLst/>
                <a:latin typeface="-apple-system"/>
              </a:rPr>
              <a:t>.</a:t>
            </a:r>
            <a:endParaRPr lang="en-CA" b="0" i="0" dirty="0">
              <a:solidFill>
                <a:srgbClr val="24292F"/>
              </a:solidFill>
              <a:effectLst/>
              <a:latin typeface="-apple-system"/>
            </a:endParaRPr>
          </a:p>
        </p:txBody>
      </p:sp>
    </p:spTree>
    <p:extLst>
      <p:ext uri="{BB962C8B-B14F-4D97-AF65-F5344CB8AC3E}">
        <p14:creationId xmlns:p14="http://schemas.microsoft.com/office/powerpoint/2010/main" val="9174045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AutoShape 2"/>
          <p:cNvSpPr>
            <a:spLocks noChangeArrowheads="1"/>
          </p:cNvSpPr>
          <p:nvPr/>
        </p:nvSpPr>
        <p:spPr bwMode="auto">
          <a:xfrm>
            <a:off x="757238" y="2636838"/>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5" name="AutoShape 3"/>
          <p:cNvSpPr>
            <a:spLocks noChangeArrowheads="1"/>
          </p:cNvSpPr>
          <p:nvPr/>
        </p:nvSpPr>
        <p:spPr bwMode="auto">
          <a:xfrm flipV="1">
            <a:off x="828675"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6" name="AutoShape 4"/>
          <p:cNvSpPr>
            <a:spLocks noChangeArrowheads="1"/>
          </p:cNvSpPr>
          <p:nvPr/>
        </p:nvSpPr>
        <p:spPr bwMode="auto">
          <a:xfrm>
            <a:off x="4787900" y="2636838"/>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7" name="AutoShape 5"/>
          <p:cNvSpPr>
            <a:spLocks noChangeArrowheads="1"/>
          </p:cNvSpPr>
          <p:nvPr/>
        </p:nvSpPr>
        <p:spPr bwMode="auto">
          <a:xfrm flipV="1">
            <a:off x="4902295"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8" name="Text Box 6"/>
          <p:cNvSpPr txBox="1">
            <a:spLocks noChangeArrowheads="1"/>
          </p:cNvSpPr>
          <p:nvPr/>
        </p:nvSpPr>
        <p:spPr bwMode="auto">
          <a:xfrm>
            <a:off x="4880881" y="3297758"/>
            <a:ext cx="1584325" cy="369332"/>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b="1" dirty="0">
                <a:latin typeface="Verdana" pitchFamily="34" charset="0"/>
                <a:ea typeface="굴림" charset="-127"/>
              </a:rPr>
              <a:t>ERD</a:t>
            </a:r>
          </a:p>
        </p:txBody>
      </p:sp>
      <p:sp>
        <p:nvSpPr>
          <p:cNvPr id="284679" name="AutoShape 7"/>
          <p:cNvSpPr>
            <a:spLocks noChangeArrowheads="1"/>
          </p:cNvSpPr>
          <p:nvPr/>
        </p:nvSpPr>
        <p:spPr bwMode="auto">
          <a:xfrm>
            <a:off x="2771775" y="2636838"/>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0" name="AutoShape 8"/>
          <p:cNvSpPr>
            <a:spLocks noChangeArrowheads="1"/>
          </p:cNvSpPr>
          <p:nvPr/>
        </p:nvSpPr>
        <p:spPr bwMode="auto">
          <a:xfrm flipV="1">
            <a:off x="2929126"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1" name="Text Box 9"/>
          <p:cNvSpPr txBox="1">
            <a:spLocks noChangeArrowheads="1"/>
          </p:cNvSpPr>
          <p:nvPr/>
        </p:nvSpPr>
        <p:spPr bwMode="auto">
          <a:xfrm>
            <a:off x="2452540" y="3297758"/>
            <a:ext cx="2091107" cy="369332"/>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r>
              <a:rPr lang="en-CA" b="1" dirty="0">
                <a:latin typeface="Verdana" pitchFamily="34" charset="0"/>
                <a:ea typeface="굴림" charset="-127"/>
              </a:rPr>
              <a:t>Tableau</a:t>
            </a:r>
          </a:p>
        </p:txBody>
      </p:sp>
      <p:sp>
        <p:nvSpPr>
          <p:cNvPr id="284682" name="Text Box 10"/>
          <p:cNvSpPr txBox="1">
            <a:spLocks noChangeArrowheads="1"/>
          </p:cNvSpPr>
          <p:nvPr/>
        </p:nvSpPr>
        <p:spPr bwMode="auto">
          <a:xfrm>
            <a:off x="755650" y="2799735"/>
            <a:ext cx="1571907" cy="2646878"/>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endParaRPr lang="en-US" altLang="ko-KR" sz="1600" b="1" dirty="0">
              <a:latin typeface="Verdana" pitchFamily="34" charset="0"/>
              <a:ea typeface="굴림" charset="-127"/>
            </a:endParaRPr>
          </a:p>
          <a:p>
            <a:pPr algn="ctr" eaLnBrk="0" hangingPunct="0"/>
            <a:endParaRPr lang="en-US" altLang="ko-KR" sz="1200" b="1" dirty="0">
              <a:latin typeface="Verdana" pitchFamily="34" charset="0"/>
              <a:ea typeface="굴림" charset="-127"/>
            </a:endParaRPr>
          </a:p>
          <a:p>
            <a:pPr algn="ctr" eaLnBrk="0" hangingPunct="0"/>
            <a:r>
              <a:rPr lang="en-US" altLang="ko-KR" sz="1600" b="1" dirty="0">
                <a:latin typeface="Verdana" pitchFamily="34" charset="0"/>
                <a:ea typeface="굴림" charset="-127"/>
              </a:rPr>
              <a:t>Excel</a:t>
            </a:r>
          </a:p>
          <a:p>
            <a:pPr algn="ctr" eaLnBrk="0" hangingPunct="0"/>
            <a:endParaRPr lang="en-US" altLang="ko-KR" sz="700" b="1" dirty="0">
              <a:latin typeface="Verdana" pitchFamily="34" charset="0"/>
              <a:ea typeface="굴림" charset="-127"/>
            </a:endParaRPr>
          </a:p>
          <a:p>
            <a:pPr algn="ctr" eaLnBrk="0" hangingPunct="0"/>
            <a:r>
              <a:rPr lang="en-US" altLang="ko-KR" sz="1600" b="1" dirty="0" err="1">
                <a:latin typeface="Verdana" pitchFamily="34" charset="0"/>
                <a:ea typeface="굴림" charset="-127"/>
              </a:rPr>
              <a:t>Jupyter</a:t>
            </a:r>
            <a:r>
              <a:rPr lang="en-US" altLang="ko-KR" sz="1600" b="1" dirty="0">
                <a:latin typeface="Verdana" pitchFamily="34" charset="0"/>
                <a:ea typeface="굴림" charset="-127"/>
              </a:rPr>
              <a:t> Notebook</a:t>
            </a:r>
            <a:endParaRPr lang="en-US" altLang="ko-KR" sz="1200" b="1" dirty="0">
              <a:latin typeface="Verdana" pitchFamily="34" charset="0"/>
              <a:ea typeface="굴림" charset="-127"/>
            </a:endParaRPr>
          </a:p>
          <a:p>
            <a:pPr algn="ctr" eaLnBrk="0" hangingPunct="0"/>
            <a:endParaRPr lang="en-US" altLang="ko-KR" sz="700" b="1" dirty="0">
              <a:latin typeface="Verdana" pitchFamily="34" charset="0"/>
              <a:ea typeface="굴림" charset="-127"/>
            </a:endParaRPr>
          </a:p>
          <a:p>
            <a:pPr algn="ctr" eaLnBrk="0" hangingPunct="0"/>
            <a:r>
              <a:rPr lang="en-US" altLang="ko-KR" sz="1600" b="1" dirty="0">
                <a:latin typeface="Verdana" pitchFamily="34" charset="0"/>
                <a:ea typeface="굴림" charset="-127"/>
              </a:rPr>
              <a:t>Pandas</a:t>
            </a:r>
          </a:p>
          <a:p>
            <a:pPr algn="ctr" eaLnBrk="0" hangingPunct="0"/>
            <a:endParaRPr lang="en-US" altLang="ko-KR" sz="700" b="1" dirty="0">
              <a:latin typeface="Verdana" pitchFamily="34" charset="0"/>
              <a:ea typeface="굴림" charset="-127"/>
            </a:endParaRPr>
          </a:p>
          <a:p>
            <a:pPr algn="ctr" eaLnBrk="0" hangingPunct="0"/>
            <a:r>
              <a:rPr lang="en-US" altLang="ko-KR" sz="1600" b="1" dirty="0" err="1">
                <a:latin typeface="Verdana" pitchFamily="34" charset="0"/>
                <a:ea typeface="굴림" charset="-127"/>
              </a:rPr>
              <a:t>Numpy</a:t>
            </a:r>
            <a:endParaRPr lang="en-US" altLang="ko-KR" sz="1600" b="1" dirty="0">
              <a:latin typeface="Verdana" pitchFamily="34" charset="0"/>
              <a:ea typeface="굴림" charset="-127"/>
            </a:endParaRPr>
          </a:p>
          <a:p>
            <a:pPr algn="ctr" eaLnBrk="0" hangingPunct="0">
              <a:buFontTx/>
              <a:buChar char="•"/>
            </a:pPr>
            <a:endParaRPr lang="en-US" altLang="ko-KR" sz="700" b="1" dirty="0">
              <a:latin typeface="Verdana" pitchFamily="34" charset="0"/>
              <a:ea typeface="굴림" charset="-127"/>
            </a:endParaRPr>
          </a:p>
          <a:p>
            <a:pPr algn="ctr" eaLnBrk="0" hangingPunct="0"/>
            <a:r>
              <a:rPr lang="en-US" altLang="ko-KR" sz="1600" b="1" dirty="0">
                <a:latin typeface="Verdana" pitchFamily="34" charset="0"/>
                <a:ea typeface="굴림" charset="-127"/>
              </a:rPr>
              <a:t>Matplotlib</a:t>
            </a:r>
          </a:p>
          <a:p>
            <a:pPr algn="ctr" eaLnBrk="0" hangingPunct="0">
              <a:buFontTx/>
              <a:buChar char="•"/>
            </a:pPr>
            <a:endParaRPr lang="en-US" altLang="ko-KR" sz="1200" b="1" dirty="0">
              <a:latin typeface="Verdana" pitchFamily="34" charset="0"/>
              <a:ea typeface="굴림" charset="-127"/>
            </a:endParaRPr>
          </a:p>
        </p:txBody>
      </p:sp>
      <p:sp>
        <p:nvSpPr>
          <p:cNvPr id="284684" name="AutoShape 12"/>
          <p:cNvSpPr>
            <a:spLocks noChangeArrowheads="1"/>
          </p:cNvSpPr>
          <p:nvPr/>
        </p:nvSpPr>
        <p:spPr bwMode="auto">
          <a:xfrm flipV="1">
            <a:off x="6926723" y="2609223"/>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5" name="Text Box 13"/>
          <p:cNvSpPr txBox="1">
            <a:spLocks noChangeArrowheads="1"/>
          </p:cNvSpPr>
          <p:nvPr/>
        </p:nvSpPr>
        <p:spPr bwMode="auto">
          <a:xfrm>
            <a:off x="6802439" y="3297758"/>
            <a:ext cx="1585912" cy="33855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r>
              <a:rPr lang="en-US" altLang="ko-KR" sz="1600" b="1" dirty="0">
                <a:latin typeface="Verdana" pitchFamily="34" charset="0"/>
                <a:ea typeface="굴림" charset="-127"/>
              </a:rPr>
              <a:t>PostgreSQL</a:t>
            </a:r>
          </a:p>
        </p:txBody>
      </p:sp>
      <p:grpSp>
        <p:nvGrpSpPr>
          <p:cNvPr id="284686" name="Group 14"/>
          <p:cNvGrpSpPr>
            <a:grpSpLocks/>
          </p:cNvGrpSpPr>
          <p:nvPr/>
        </p:nvGrpSpPr>
        <p:grpSpPr bwMode="auto">
          <a:xfrm>
            <a:off x="-215900" y="1557340"/>
            <a:ext cx="2627313" cy="4227514"/>
            <a:chOff x="-90" y="2750"/>
            <a:chExt cx="1655" cy="2663"/>
          </a:xfrm>
        </p:grpSpPr>
        <p:grpSp>
          <p:nvGrpSpPr>
            <p:cNvPr id="284688" name="Group 16"/>
            <p:cNvGrpSpPr>
              <a:grpSpLocks/>
            </p:cNvGrpSpPr>
            <p:nvPr/>
          </p:nvGrpSpPr>
          <p:grpSpPr bwMode="auto">
            <a:xfrm>
              <a:off x="431" y="2750"/>
              <a:ext cx="1134" cy="993"/>
              <a:chOff x="868" y="1477"/>
              <a:chExt cx="4251" cy="2141"/>
            </a:xfrm>
          </p:grpSpPr>
          <p:sp>
            <p:nvSpPr>
              <p:cNvPr id="284689" name="Oval 17"/>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90" name="Oval 18"/>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693" name="Rectangle 21"/>
            <p:cNvSpPr>
              <a:spLocks noChangeArrowheads="1"/>
            </p:cNvSpPr>
            <p:nvPr/>
          </p:nvSpPr>
          <p:spPr bwMode="auto">
            <a:xfrm>
              <a:off x="-90" y="5200"/>
              <a:ext cx="1086" cy="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endParaRPr lang="en-US" sz="2400" b="1" baseline="-25000" dirty="0">
                <a:solidFill>
                  <a:schemeClr val="bg1"/>
                </a:solidFill>
              </a:endParaRPr>
            </a:p>
          </p:txBody>
        </p:sp>
      </p:grpSp>
      <p:grpSp>
        <p:nvGrpSpPr>
          <p:cNvPr id="284702" name="Group 30"/>
          <p:cNvGrpSpPr>
            <a:grpSpLocks/>
          </p:cNvGrpSpPr>
          <p:nvPr/>
        </p:nvGrpSpPr>
        <p:grpSpPr bwMode="auto">
          <a:xfrm>
            <a:off x="2643109" y="1637673"/>
            <a:ext cx="1800225" cy="1576387"/>
            <a:chOff x="1111" y="1394"/>
            <a:chExt cx="1134" cy="993"/>
          </a:xfrm>
        </p:grpSpPr>
        <p:grpSp>
          <p:nvGrpSpPr>
            <p:cNvPr id="284703" name="Group 31"/>
            <p:cNvGrpSpPr>
              <a:grpSpLocks/>
            </p:cNvGrpSpPr>
            <p:nvPr/>
          </p:nvGrpSpPr>
          <p:grpSpPr bwMode="auto">
            <a:xfrm>
              <a:off x="1111" y="1394"/>
              <a:ext cx="1134" cy="993"/>
              <a:chOff x="2336" y="3117"/>
              <a:chExt cx="1134" cy="993"/>
            </a:xfrm>
          </p:grpSpPr>
          <p:grpSp>
            <p:nvGrpSpPr>
              <p:cNvPr id="284704" name="Group 32"/>
              <p:cNvGrpSpPr>
                <a:grpSpLocks/>
              </p:cNvGrpSpPr>
              <p:nvPr/>
            </p:nvGrpSpPr>
            <p:grpSpPr bwMode="auto">
              <a:xfrm>
                <a:off x="2336" y="3117"/>
                <a:ext cx="1134" cy="993"/>
                <a:chOff x="868" y="1477"/>
                <a:chExt cx="4251" cy="2141"/>
              </a:xfrm>
            </p:grpSpPr>
            <p:sp>
              <p:nvSpPr>
                <p:cNvPr id="284705" name="Oval 33"/>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706" name="Oval 34"/>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707" name="Oval 35"/>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84708" name="Oval 36"/>
              <p:cNvSpPr>
                <a:spLocks noChangeArrowheads="1"/>
              </p:cNvSpPr>
              <p:nvPr/>
            </p:nvSpPr>
            <p:spPr bwMode="auto">
              <a:xfrm flipH="1">
                <a:off x="2515" y="3207"/>
                <a:ext cx="813" cy="570"/>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284709" name="Rectangle 37"/>
            <p:cNvSpPr>
              <a:spLocks noChangeArrowheads="1"/>
            </p:cNvSpPr>
            <p:nvPr/>
          </p:nvSpPr>
          <p:spPr bwMode="auto">
            <a:xfrm>
              <a:off x="1155" y="1638"/>
              <a:ext cx="1027" cy="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sz="2400" b="1" baseline="-25000" dirty="0">
                  <a:solidFill>
                    <a:schemeClr val="bg1"/>
                  </a:solidFill>
                  <a:ea typeface="굴림" charset="-127"/>
                </a:rPr>
                <a:t>Static Visualizations</a:t>
              </a:r>
              <a:endParaRPr lang="en-US" sz="2400" b="1" baseline="-25000" dirty="0">
                <a:solidFill>
                  <a:schemeClr val="bg1"/>
                </a:solidFill>
              </a:endParaRPr>
            </a:p>
          </p:txBody>
        </p:sp>
      </p:grpSp>
      <p:sp>
        <p:nvSpPr>
          <p:cNvPr id="4" name="Title 1">
            <a:extLst>
              <a:ext uri="{FF2B5EF4-FFF2-40B4-BE49-F238E27FC236}">
                <a16:creationId xmlns:a16="http://schemas.microsoft.com/office/drawing/2014/main" id="{2F03A077-C250-E0A2-4FA9-44989D5466B0}"/>
              </a:ext>
            </a:extLst>
          </p:cNvPr>
          <p:cNvSpPr>
            <a:spLocks noGrp="1"/>
          </p:cNvSpPr>
          <p:nvPr>
            <p:ph type="title"/>
          </p:nvPr>
        </p:nvSpPr>
        <p:spPr>
          <a:xfrm>
            <a:off x="179513" y="398463"/>
            <a:ext cx="6913438" cy="1374775"/>
          </a:xfrm>
        </p:spPr>
        <p:txBody>
          <a:bodyPr/>
          <a:lstStyle/>
          <a:p>
            <a:pPr algn="l"/>
            <a:r>
              <a:rPr lang="en-CA" b="1" i="0" dirty="0">
                <a:effectLst/>
                <a:latin typeface="-apple-system"/>
              </a:rPr>
              <a:t>Technologies Used in the Project</a:t>
            </a:r>
            <a:endParaRPr lang="en-CA" b="0" i="0" dirty="0">
              <a:effectLst/>
              <a:latin typeface="-apple-system"/>
            </a:endParaRPr>
          </a:p>
        </p:txBody>
      </p:sp>
      <p:grpSp>
        <p:nvGrpSpPr>
          <p:cNvPr id="15" name="Group 30">
            <a:extLst>
              <a:ext uri="{FF2B5EF4-FFF2-40B4-BE49-F238E27FC236}">
                <a16:creationId xmlns:a16="http://schemas.microsoft.com/office/drawing/2014/main" id="{51C16849-365A-331A-932D-5E51833DB33F}"/>
              </a:ext>
            </a:extLst>
          </p:cNvPr>
          <p:cNvGrpSpPr>
            <a:grpSpLocks/>
          </p:cNvGrpSpPr>
          <p:nvPr/>
        </p:nvGrpSpPr>
        <p:grpSpPr bwMode="auto">
          <a:xfrm>
            <a:off x="625662" y="1538933"/>
            <a:ext cx="1800225" cy="1576387"/>
            <a:chOff x="1111" y="1394"/>
            <a:chExt cx="1134" cy="993"/>
          </a:xfrm>
        </p:grpSpPr>
        <p:grpSp>
          <p:nvGrpSpPr>
            <p:cNvPr id="16" name="Group 31">
              <a:extLst>
                <a:ext uri="{FF2B5EF4-FFF2-40B4-BE49-F238E27FC236}">
                  <a16:creationId xmlns:a16="http://schemas.microsoft.com/office/drawing/2014/main" id="{85449A2A-9DB1-4FB8-A94B-0E3DCA0AA706}"/>
                </a:ext>
              </a:extLst>
            </p:cNvPr>
            <p:cNvGrpSpPr>
              <a:grpSpLocks/>
            </p:cNvGrpSpPr>
            <p:nvPr/>
          </p:nvGrpSpPr>
          <p:grpSpPr bwMode="auto">
            <a:xfrm>
              <a:off x="1111" y="1394"/>
              <a:ext cx="1134" cy="993"/>
              <a:chOff x="2336" y="3117"/>
              <a:chExt cx="1134" cy="993"/>
            </a:xfrm>
          </p:grpSpPr>
          <p:grpSp>
            <p:nvGrpSpPr>
              <p:cNvPr id="18" name="Group 32">
                <a:extLst>
                  <a:ext uri="{FF2B5EF4-FFF2-40B4-BE49-F238E27FC236}">
                    <a16:creationId xmlns:a16="http://schemas.microsoft.com/office/drawing/2014/main" id="{A2BF1AF6-6048-184A-A819-AC4DA4A131B8}"/>
                  </a:ext>
                </a:extLst>
              </p:cNvPr>
              <p:cNvGrpSpPr>
                <a:grpSpLocks/>
              </p:cNvGrpSpPr>
              <p:nvPr/>
            </p:nvGrpSpPr>
            <p:grpSpPr bwMode="auto">
              <a:xfrm>
                <a:off x="2336" y="3117"/>
                <a:ext cx="1134" cy="993"/>
                <a:chOff x="868" y="1477"/>
                <a:chExt cx="4251" cy="2141"/>
              </a:xfrm>
            </p:grpSpPr>
            <p:sp>
              <p:nvSpPr>
                <p:cNvPr id="21" name="Oval 33">
                  <a:extLst>
                    <a:ext uri="{FF2B5EF4-FFF2-40B4-BE49-F238E27FC236}">
                      <a16:creationId xmlns:a16="http://schemas.microsoft.com/office/drawing/2014/main" id="{595A1119-5B5F-3B85-1FEF-487C05A13F01}"/>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Oval 34">
                  <a:extLst>
                    <a:ext uri="{FF2B5EF4-FFF2-40B4-BE49-F238E27FC236}">
                      <a16:creationId xmlns:a16="http://schemas.microsoft.com/office/drawing/2014/main" id="{5F6DA86F-5CE1-D8AE-1B8E-4ABB5A64CE26}"/>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9" name="Oval 35">
                <a:extLst>
                  <a:ext uri="{FF2B5EF4-FFF2-40B4-BE49-F238E27FC236}">
                    <a16:creationId xmlns:a16="http://schemas.microsoft.com/office/drawing/2014/main" id="{A369D4AA-B525-5CC4-0CAB-6681F80C3D00}"/>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0" name="Oval 36">
                <a:extLst>
                  <a:ext uri="{FF2B5EF4-FFF2-40B4-BE49-F238E27FC236}">
                    <a16:creationId xmlns:a16="http://schemas.microsoft.com/office/drawing/2014/main" id="{8ED072F0-BE4D-BEB1-0ADE-E07D7DE4EA7F}"/>
                  </a:ext>
                </a:extLst>
              </p:cNvPr>
              <p:cNvSpPr>
                <a:spLocks noChangeArrowheads="1"/>
              </p:cNvSpPr>
              <p:nvPr/>
            </p:nvSpPr>
            <p:spPr bwMode="auto">
              <a:xfrm flipH="1">
                <a:off x="2504" y="3229"/>
                <a:ext cx="782" cy="610"/>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17" name="Rectangle 37">
              <a:extLst>
                <a:ext uri="{FF2B5EF4-FFF2-40B4-BE49-F238E27FC236}">
                  <a16:creationId xmlns:a16="http://schemas.microsoft.com/office/drawing/2014/main" id="{C5555950-15FB-584D-6C31-BEAEA0FC11C2}"/>
                </a:ext>
              </a:extLst>
            </p:cNvPr>
            <p:cNvSpPr>
              <a:spLocks noChangeArrowheads="1"/>
            </p:cNvSpPr>
            <p:nvPr/>
          </p:nvSpPr>
          <p:spPr bwMode="auto">
            <a:xfrm>
              <a:off x="1290" y="1504"/>
              <a:ext cx="771" cy="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000" b="1" baseline="-25000" dirty="0">
                  <a:solidFill>
                    <a:schemeClr val="bg1"/>
                  </a:solidFill>
                  <a:ea typeface="굴림" charset="-127"/>
                </a:rPr>
                <a:t>Cleaning, Preparing and Exploring</a:t>
              </a:r>
            </a:p>
            <a:p>
              <a:pPr algn="ctr"/>
              <a:r>
                <a:rPr lang="en-US" altLang="ko-KR" sz="2000" b="1" baseline="-25000" dirty="0">
                  <a:solidFill>
                    <a:schemeClr val="bg1"/>
                  </a:solidFill>
                  <a:ea typeface="굴림" charset="-127"/>
                </a:rPr>
                <a:t> the Data</a:t>
              </a:r>
              <a:endParaRPr lang="en-US" sz="2000" b="1" baseline="-25000" dirty="0">
                <a:solidFill>
                  <a:schemeClr val="bg1"/>
                </a:solidFill>
              </a:endParaRPr>
            </a:p>
          </p:txBody>
        </p:sp>
      </p:grpSp>
      <p:grpSp>
        <p:nvGrpSpPr>
          <p:cNvPr id="25" name="Group 30">
            <a:extLst>
              <a:ext uri="{FF2B5EF4-FFF2-40B4-BE49-F238E27FC236}">
                <a16:creationId xmlns:a16="http://schemas.microsoft.com/office/drawing/2014/main" id="{DFBD8724-A888-6E9F-C38E-A25835ACB11C}"/>
              </a:ext>
            </a:extLst>
          </p:cNvPr>
          <p:cNvGrpSpPr>
            <a:grpSpLocks/>
          </p:cNvGrpSpPr>
          <p:nvPr/>
        </p:nvGrpSpPr>
        <p:grpSpPr bwMode="auto">
          <a:xfrm>
            <a:off x="4694510" y="1637673"/>
            <a:ext cx="1800225" cy="1576387"/>
            <a:chOff x="1111" y="1394"/>
            <a:chExt cx="1134" cy="993"/>
          </a:xfrm>
        </p:grpSpPr>
        <p:grpSp>
          <p:nvGrpSpPr>
            <p:cNvPr id="26" name="Group 31">
              <a:extLst>
                <a:ext uri="{FF2B5EF4-FFF2-40B4-BE49-F238E27FC236}">
                  <a16:creationId xmlns:a16="http://schemas.microsoft.com/office/drawing/2014/main" id="{ECAFE729-FE2C-5D4D-5479-BEBE0A6EB438}"/>
                </a:ext>
              </a:extLst>
            </p:cNvPr>
            <p:cNvGrpSpPr>
              <a:grpSpLocks/>
            </p:cNvGrpSpPr>
            <p:nvPr/>
          </p:nvGrpSpPr>
          <p:grpSpPr bwMode="auto">
            <a:xfrm>
              <a:off x="1111" y="1394"/>
              <a:ext cx="1134" cy="993"/>
              <a:chOff x="2336" y="3117"/>
              <a:chExt cx="1134" cy="993"/>
            </a:xfrm>
          </p:grpSpPr>
          <p:grpSp>
            <p:nvGrpSpPr>
              <p:cNvPr id="28" name="Group 32">
                <a:extLst>
                  <a:ext uri="{FF2B5EF4-FFF2-40B4-BE49-F238E27FC236}">
                    <a16:creationId xmlns:a16="http://schemas.microsoft.com/office/drawing/2014/main" id="{491AB631-4BC3-C7B9-2423-CEC1910A0E28}"/>
                  </a:ext>
                </a:extLst>
              </p:cNvPr>
              <p:cNvGrpSpPr>
                <a:grpSpLocks/>
              </p:cNvGrpSpPr>
              <p:nvPr/>
            </p:nvGrpSpPr>
            <p:grpSpPr bwMode="auto">
              <a:xfrm>
                <a:off x="2336" y="3117"/>
                <a:ext cx="1134" cy="993"/>
                <a:chOff x="868" y="1477"/>
                <a:chExt cx="4251" cy="2141"/>
              </a:xfrm>
            </p:grpSpPr>
            <p:sp>
              <p:nvSpPr>
                <p:cNvPr id="31" name="Oval 33">
                  <a:extLst>
                    <a:ext uri="{FF2B5EF4-FFF2-40B4-BE49-F238E27FC236}">
                      <a16:creationId xmlns:a16="http://schemas.microsoft.com/office/drawing/2014/main" id="{638DF186-E9EF-36CA-80E1-F4DBECFC93A0}"/>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 name="Oval 34">
                  <a:extLst>
                    <a:ext uri="{FF2B5EF4-FFF2-40B4-BE49-F238E27FC236}">
                      <a16:creationId xmlns:a16="http://schemas.microsoft.com/office/drawing/2014/main" id="{5D3BBCC5-4729-5784-A3E6-B048B6E4B700}"/>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9" name="Oval 35">
                <a:extLst>
                  <a:ext uri="{FF2B5EF4-FFF2-40B4-BE49-F238E27FC236}">
                    <a16:creationId xmlns:a16="http://schemas.microsoft.com/office/drawing/2014/main" id="{24511669-4917-94EE-4D5A-0D80D698D173}"/>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30" name="Oval 36">
                <a:extLst>
                  <a:ext uri="{FF2B5EF4-FFF2-40B4-BE49-F238E27FC236}">
                    <a16:creationId xmlns:a16="http://schemas.microsoft.com/office/drawing/2014/main" id="{8327745D-231D-947E-96BC-C18C8C3D9FC3}"/>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dirty="0">
                  <a:solidFill>
                    <a:schemeClr val="bg1"/>
                  </a:solidFill>
                </a:endParaRPr>
              </a:p>
            </p:txBody>
          </p:sp>
        </p:grpSp>
        <p:sp>
          <p:nvSpPr>
            <p:cNvPr id="27" name="Rectangle 37">
              <a:extLst>
                <a:ext uri="{FF2B5EF4-FFF2-40B4-BE49-F238E27FC236}">
                  <a16:creationId xmlns:a16="http://schemas.microsoft.com/office/drawing/2014/main" id="{A539CDED-F332-52B5-3E1D-741C1CDE525E}"/>
                </a:ext>
              </a:extLst>
            </p:cNvPr>
            <p:cNvSpPr>
              <a:spLocks noChangeArrowheads="1"/>
            </p:cNvSpPr>
            <p:nvPr/>
          </p:nvSpPr>
          <p:spPr bwMode="auto">
            <a:xfrm>
              <a:off x="1245" y="1551"/>
              <a:ext cx="881" cy="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400" b="1" baseline="-25000" dirty="0">
                  <a:solidFill>
                    <a:schemeClr val="bg1"/>
                  </a:solidFill>
                  <a:ea typeface="굴림" charset="-127"/>
                </a:rPr>
                <a:t>Visualizing Database</a:t>
              </a:r>
              <a:br>
                <a:rPr lang="en-US" altLang="ko-KR" sz="2400" b="1" baseline="-25000" dirty="0">
                  <a:solidFill>
                    <a:schemeClr val="bg1"/>
                  </a:solidFill>
                  <a:ea typeface="굴림" charset="-127"/>
                </a:rPr>
              </a:br>
              <a:endParaRPr lang="en-US" altLang="ko-KR" sz="2400" b="1" baseline="-25000" dirty="0">
                <a:solidFill>
                  <a:schemeClr val="bg1"/>
                </a:solidFill>
                <a:ea typeface="굴림" charset="-127"/>
              </a:endParaRPr>
            </a:p>
          </p:txBody>
        </p:sp>
      </p:grpSp>
      <p:grpSp>
        <p:nvGrpSpPr>
          <p:cNvPr id="44" name="Group 30">
            <a:extLst>
              <a:ext uri="{FF2B5EF4-FFF2-40B4-BE49-F238E27FC236}">
                <a16:creationId xmlns:a16="http://schemas.microsoft.com/office/drawing/2014/main" id="{292FB41C-8294-B53D-61C4-FCCAEECD5A40}"/>
              </a:ext>
            </a:extLst>
          </p:cNvPr>
          <p:cNvGrpSpPr>
            <a:grpSpLocks/>
          </p:cNvGrpSpPr>
          <p:nvPr/>
        </p:nvGrpSpPr>
        <p:grpSpPr bwMode="auto">
          <a:xfrm>
            <a:off x="6745911" y="1637673"/>
            <a:ext cx="1800225" cy="1576387"/>
            <a:chOff x="1111" y="1394"/>
            <a:chExt cx="1134" cy="993"/>
          </a:xfrm>
        </p:grpSpPr>
        <p:grpSp>
          <p:nvGrpSpPr>
            <p:cNvPr id="45" name="Group 31">
              <a:extLst>
                <a:ext uri="{FF2B5EF4-FFF2-40B4-BE49-F238E27FC236}">
                  <a16:creationId xmlns:a16="http://schemas.microsoft.com/office/drawing/2014/main" id="{E0CF35A5-58A2-35AB-C57A-E4BA91A0BB48}"/>
                </a:ext>
              </a:extLst>
            </p:cNvPr>
            <p:cNvGrpSpPr>
              <a:grpSpLocks/>
            </p:cNvGrpSpPr>
            <p:nvPr/>
          </p:nvGrpSpPr>
          <p:grpSpPr bwMode="auto">
            <a:xfrm>
              <a:off x="1111" y="1394"/>
              <a:ext cx="1134" cy="993"/>
              <a:chOff x="2336" y="3117"/>
              <a:chExt cx="1134" cy="993"/>
            </a:xfrm>
          </p:grpSpPr>
          <p:grpSp>
            <p:nvGrpSpPr>
              <p:cNvPr id="47" name="Group 32">
                <a:extLst>
                  <a:ext uri="{FF2B5EF4-FFF2-40B4-BE49-F238E27FC236}">
                    <a16:creationId xmlns:a16="http://schemas.microsoft.com/office/drawing/2014/main" id="{47B47340-C189-43E2-1615-7A43C76395CC}"/>
                  </a:ext>
                </a:extLst>
              </p:cNvPr>
              <p:cNvGrpSpPr>
                <a:grpSpLocks/>
              </p:cNvGrpSpPr>
              <p:nvPr/>
            </p:nvGrpSpPr>
            <p:grpSpPr bwMode="auto">
              <a:xfrm>
                <a:off x="2336" y="3117"/>
                <a:ext cx="1134" cy="993"/>
                <a:chOff x="868" y="1477"/>
                <a:chExt cx="4251" cy="2141"/>
              </a:xfrm>
            </p:grpSpPr>
            <p:sp>
              <p:nvSpPr>
                <p:cNvPr id="50" name="Oval 33">
                  <a:extLst>
                    <a:ext uri="{FF2B5EF4-FFF2-40B4-BE49-F238E27FC236}">
                      <a16:creationId xmlns:a16="http://schemas.microsoft.com/office/drawing/2014/main" id="{8B169D37-B043-2C9C-CBEB-A1267080F74E}"/>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Oval 34">
                  <a:extLst>
                    <a:ext uri="{FF2B5EF4-FFF2-40B4-BE49-F238E27FC236}">
                      <a16:creationId xmlns:a16="http://schemas.microsoft.com/office/drawing/2014/main" id="{7CF4AE8E-9DC9-8080-6200-54F28A1E52E8}"/>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8" name="Oval 35">
                <a:extLst>
                  <a:ext uri="{FF2B5EF4-FFF2-40B4-BE49-F238E27FC236}">
                    <a16:creationId xmlns:a16="http://schemas.microsoft.com/office/drawing/2014/main" id="{7607C0CB-8CA2-7CCE-A53C-005C41D9BA79}"/>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49" name="Oval 36">
                <a:extLst>
                  <a:ext uri="{FF2B5EF4-FFF2-40B4-BE49-F238E27FC236}">
                    <a16:creationId xmlns:a16="http://schemas.microsoft.com/office/drawing/2014/main" id="{E3E6BD74-9FF3-02F7-17F4-193E84DCAB75}"/>
                  </a:ext>
                </a:extLst>
              </p:cNvPr>
              <p:cNvSpPr>
                <a:spLocks noChangeArrowheads="1"/>
              </p:cNvSpPr>
              <p:nvPr/>
            </p:nvSpPr>
            <p:spPr bwMode="auto">
              <a:xfrm flipH="1">
                <a:off x="2515" y="321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2000" b="1" dirty="0" err="1">
                    <a:solidFill>
                      <a:schemeClr val="bg1"/>
                    </a:solidFill>
                  </a:rPr>
                  <a:t>DataBase</a:t>
                </a:r>
                <a:endParaRPr lang="en-US" sz="2000" b="1" dirty="0">
                  <a:solidFill>
                    <a:schemeClr val="bg1"/>
                  </a:solidFill>
                </a:endParaRPr>
              </a:p>
            </p:txBody>
          </p:sp>
        </p:grpSp>
        <p:sp>
          <p:nvSpPr>
            <p:cNvPr id="46" name="Rectangle 37">
              <a:extLst>
                <a:ext uri="{FF2B5EF4-FFF2-40B4-BE49-F238E27FC236}">
                  <a16:creationId xmlns:a16="http://schemas.microsoft.com/office/drawing/2014/main" id="{909F80B3-D21A-8E56-C8C5-F64A6309C07C}"/>
                </a:ext>
              </a:extLst>
            </p:cNvPr>
            <p:cNvSpPr>
              <a:spLocks noChangeArrowheads="1"/>
            </p:cNvSpPr>
            <p:nvPr/>
          </p:nvSpPr>
          <p:spPr bwMode="auto">
            <a:xfrm>
              <a:off x="1290" y="1504"/>
              <a:ext cx="771" cy="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endParaRPr lang="en-US" sz="2000" b="1" baseline="-25000" dirty="0">
                <a:solidFill>
                  <a:schemeClr val="bg1"/>
                </a:solidFill>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AutoShape 2"/>
          <p:cNvSpPr>
            <a:spLocks noChangeArrowheads="1"/>
          </p:cNvSpPr>
          <p:nvPr/>
        </p:nvSpPr>
        <p:spPr bwMode="auto">
          <a:xfrm>
            <a:off x="1206684" y="2830007"/>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5" name="AutoShape 3"/>
          <p:cNvSpPr>
            <a:spLocks noChangeArrowheads="1"/>
          </p:cNvSpPr>
          <p:nvPr/>
        </p:nvSpPr>
        <p:spPr bwMode="auto">
          <a:xfrm flipV="1">
            <a:off x="1278121" y="2758569"/>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6" name="AutoShape 4"/>
          <p:cNvSpPr>
            <a:spLocks noChangeArrowheads="1"/>
          </p:cNvSpPr>
          <p:nvPr/>
        </p:nvSpPr>
        <p:spPr bwMode="auto">
          <a:xfrm>
            <a:off x="6536168" y="2696393"/>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7" name="AutoShape 5"/>
          <p:cNvSpPr>
            <a:spLocks noChangeArrowheads="1"/>
          </p:cNvSpPr>
          <p:nvPr/>
        </p:nvSpPr>
        <p:spPr bwMode="auto">
          <a:xfrm flipV="1">
            <a:off x="6607606" y="2624955"/>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8" name="Text Box 6"/>
          <p:cNvSpPr txBox="1">
            <a:spLocks noChangeArrowheads="1"/>
          </p:cNvSpPr>
          <p:nvPr/>
        </p:nvSpPr>
        <p:spPr bwMode="auto">
          <a:xfrm>
            <a:off x="6535274" y="3333179"/>
            <a:ext cx="1584325" cy="86177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b="1" dirty="0">
                <a:latin typeface="Verdana" pitchFamily="34" charset="0"/>
                <a:ea typeface="굴림" charset="-127"/>
              </a:rPr>
              <a:t>Flask</a:t>
            </a:r>
          </a:p>
          <a:p>
            <a:pPr algn="ctr" eaLnBrk="0" hangingPunct="0"/>
            <a:endParaRPr lang="en-US" altLang="ko-KR" b="1" dirty="0">
              <a:latin typeface="Verdana" pitchFamily="34" charset="0"/>
              <a:ea typeface="굴림" charset="-127"/>
            </a:endParaRPr>
          </a:p>
          <a:p>
            <a:pPr algn="ctr" eaLnBrk="0" hangingPunct="0">
              <a:buFontTx/>
              <a:buChar char="•"/>
            </a:pPr>
            <a:endParaRPr lang="en-US" altLang="ko-KR" sz="1400" b="1" dirty="0">
              <a:latin typeface="Verdana" pitchFamily="34" charset="0"/>
              <a:ea typeface="굴림" charset="-127"/>
            </a:endParaRPr>
          </a:p>
        </p:txBody>
      </p:sp>
      <p:sp>
        <p:nvSpPr>
          <p:cNvPr id="284679" name="AutoShape 7"/>
          <p:cNvSpPr>
            <a:spLocks noChangeArrowheads="1"/>
          </p:cNvSpPr>
          <p:nvPr/>
        </p:nvSpPr>
        <p:spPr bwMode="auto">
          <a:xfrm>
            <a:off x="3852069" y="2831594"/>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0" name="AutoShape 8"/>
          <p:cNvSpPr>
            <a:spLocks noChangeArrowheads="1"/>
          </p:cNvSpPr>
          <p:nvPr/>
        </p:nvSpPr>
        <p:spPr bwMode="auto">
          <a:xfrm flipV="1">
            <a:off x="3923507" y="2760156"/>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1" name="Text Box 9"/>
          <p:cNvSpPr txBox="1">
            <a:spLocks noChangeArrowheads="1"/>
          </p:cNvSpPr>
          <p:nvPr/>
        </p:nvSpPr>
        <p:spPr bwMode="auto">
          <a:xfrm>
            <a:off x="3826670" y="3333179"/>
            <a:ext cx="1584325" cy="1969770"/>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b="1" dirty="0">
                <a:latin typeface="Verdana" pitchFamily="34" charset="0"/>
                <a:ea typeface="굴림" charset="-127"/>
              </a:rPr>
              <a:t>HTML</a:t>
            </a:r>
          </a:p>
          <a:p>
            <a:pPr algn="ctr" eaLnBrk="0" hangingPunct="0"/>
            <a:endParaRPr lang="en-US" altLang="ko-KR" b="1" dirty="0">
              <a:latin typeface="Verdana" pitchFamily="34" charset="0"/>
              <a:ea typeface="굴림" charset="-127"/>
            </a:endParaRPr>
          </a:p>
          <a:p>
            <a:pPr algn="ctr" eaLnBrk="0" hangingPunct="0"/>
            <a:r>
              <a:rPr lang="en-US" altLang="ko-KR" b="1" dirty="0">
                <a:latin typeface="Verdana" pitchFamily="34" charset="0"/>
                <a:ea typeface="굴림" charset="-127"/>
              </a:rPr>
              <a:t> </a:t>
            </a:r>
            <a:r>
              <a:rPr lang="en-US" altLang="ko-KR" b="1" dirty="0" err="1">
                <a:latin typeface="Verdana" pitchFamily="34" charset="0"/>
                <a:ea typeface="굴림" charset="-127"/>
              </a:rPr>
              <a:t>Javascript</a:t>
            </a:r>
            <a:endParaRPr lang="en-US" altLang="ko-KR" b="1" dirty="0">
              <a:latin typeface="Verdana" pitchFamily="34" charset="0"/>
              <a:ea typeface="굴림" charset="-127"/>
            </a:endParaRPr>
          </a:p>
          <a:p>
            <a:pPr algn="ctr" eaLnBrk="0" hangingPunct="0"/>
            <a:endParaRPr lang="en-US" altLang="ko-KR" b="1" dirty="0">
              <a:latin typeface="Verdana" pitchFamily="34" charset="0"/>
              <a:ea typeface="굴림" charset="-127"/>
            </a:endParaRPr>
          </a:p>
          <a:p>
            <a:pPr algn="ctr" eaLnBrk="0" hangingPunct="0"/>
            <a:r>
              <a:rPr lang="en-US" altLang="ko-KR" b="1" dirty="0">
                <a:latin typeface="Verdana" pitchFamily="34" charset="0"/>
                <a:ea typeface="굴림" charset="-127"/>
              </a:rPr>
              <a:t> CSS</a:t>
            </a:r>
          </a:p>
          <a:p>
            <a:pPr algn="ctr" eaLnBrk="0" hangingPunct="0"/>
            <a:endParaRPr lang="en-US" altLang="ko-KR" b="1" dirty="0">
              <a:latin typeface="Verdana" pitchFamily="34" charset="0"/>
              <a:ea typeface="굴림" charset="-127"/>
            </a:endParaRPr>
          </a:p>
          <a:p>
            <a:pPr algn="ctr" eaLnBrk="0" hangingPunct="0">
              <a:buFontTx/>
              <a:buChar char="•"/>
            </a:pPr>
            <a:endParaRPr lang="en-US" altLang="ko-KR" sz="1400" b="1" dirty="0">
              <a:latin typeface="Verdana" pitchFamily="34" charset="0"/>
              <a:ea typeface="굴림" charset="-127"/>
            </a:endParaRPr>
          </a:p>
        </p:txBody>
      </p:sp>
      <p:sp>
        <p:nvSpPr>
          <p:cNvPr id="284682" name="Text Box 10"/>
          <p:cNvSpPr txBox="1">
            <a:spLocks noChangeArrowheads="1"/>
          </p:cNvSpPr>
          <p:nvPr/>
        </p:nvSpPr>
        <p:spPr bwMode="auto">
          <a:xfrm>
            <a:off x="1182567" y="3333179"/>
            <a:ext cx="1584325" cy="2616101"/>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b="1" dirty="0">
                <a:latin typeface="Verdana" pitchFamily="34" charset="0"/>
                <a:ea typeface="굴림" charset="-127"/>
              </a:rPr>
              <a:t>AWS</a:t>
            </a:r>
          </a:p>
          <a:p>
            <a:pPr algn="ctr" eaLnBrk="0" hangingPunct="0"/>
            <a:r>
              <a:rPr lang="en-US" altLang="ko-KR" sz="1400" b="1" dirty="0">
                <a:latin typeface="Verdana" pitchFamily="34" charset="0"/>
                <a:ea typeface="굴림" charset="-127"/>
              </a:rPr>
              <a:t>Machine Learning</a:t>
            </a:r>
          </a:p>
          <a:p>
            <a:pPr algn="ctr" eaLnBrk="0" hangingPunct="0"/>
            <a:r>
              <a:rPr lang="en-US" altLang="ko-KR" sz="1400" b="1" dirty="0">
                <a:latin typeface="Verdana" pitchFamily="34" charset="0"/>
                <a:ea typeface="굴림" charset="-127"/>
              </a:rPr>
              <a:t>One Hot Encoder, Rare Label Encode,</a:t>
            </a:r>
          </a:p>
          <a:p>
            <a:pPr algn="ctr" eaLnBrk="0" hangingPunct="0"/>
            <a:r>
              <a:rPr lang="en-US" altLang="ko-KR" sz="1400" b="1" dirty="0">
                <a:latin typeface="Verdana" pitchFamily="34" charset="0"/>
                <a:ea typeface="굴림" charset="-127"/>
              </a:rPr>
              <a:t> Random Forest Regressor, </a:t>
            </a:r>
            <a:r>
              <a:rPr lang="en-US" altLang="ko-KR" sz="1400" b="1" dirty="0" err="1">
                <a:latin typeface="Verdana" pitchFamily="34" charset="0"/>
                <a:ea typeface="굴림" charset="-127"/>
              </a:rPr>
              <a:t>joblib</a:t>
            </a:r>
            <a:endParaRPr lang="en-US" altLang="ko-KR" sz="1400" b="1" dirty="0">
              <a:latin typeface="Verdana" pitchFamily="34" charset="0"/>
              <a:ea typeface="굴림" charset="-127"/>
            </a:endParaRPr>
          </a:p>
          <a:p>
            <a:pPr algn="ctr" eaLnBrk="0" hangingPunct="0"/>
            <a:endParaRPr lang="en-US" altLang="ko-KR" sz="1200" b="1" dirty="0">
              <a:latin typeface="Verdana" pitchFamily="34" charset="0"/>
              <a:ea typeface="굴림" charset="-127"/>
            </a:endParaRPr>
          </a:p>
          <a:p>
            <a:pPr algn="ctr" eaLnBrk="0" hangingPunct="0">
              <a:buFontTx/>
              <a:buChar char="•"/>
            </a:pPr>
            <a:endParaRPr lang="en-US" altLang="ko-KR" sz="1200" b="1" dirty="0">
              <a:latin typeface="Verdana" pitchFamily="34" charset="0"/>
              <a:ea typeface="굴림" charset="-127"/>
            </a:endParaRPr>
          </a:p>
        </p:txBody>
      </p:sp>
      <p:grpSp>
        <p:nvGrpSpPr>
          <p:cNvPr id="284702" name="Group 30"/>
          <p:cNvGrpSpPr>
            <a:grpSpLocks/>
          </p:cNvGrpSpPr>
          <p:nvPr/>
        </p:nvGrpSpPr>
        <p:grpSpPr bwMode="auto">
          <a:xfrm>
            <a:off x="3707607" y="1714416"/>
            <a:ext cx="1800225" cy="1576387"/>
            <a:chOff x="1111" y="1394"/>
            <a:chExt cx="1134" cy="993"/>
          </a:xfrm>
        </p:grpSpPr>
        <p:grpSp>
          <p:nvGrpSpPr>
            <p:cNvPr id="284703" name="Group 31"/>
            <p:cNvGrpSpPr>
              <a:grpSpLocks/>
            </p:cNvGrpSpPr>
            <p:nvPr/>
          </p:nvGrpSpPr>
          <p:grpSpPr bwMode="auto">
            <a:xfrm>
              <a:off x="1111" y="1394"/>
              <a:ext cx="1134" cy="993"/>
              <a:chOff x="2336" y="3117"/>
              <a:chExt cx="1134" cy="993"/>
            </a:xfrm>
          </p:grpSpPr>
          <p:grpSp>
            <p:nvGrpSpPr>
              <p:cNvPr id="284704" name="Group 32"/>
              <p:cNvGrpSpPr>
                <a:grpSpLocks/>
              </p:cNvGrpSpPr>
              <p:nvPr/>
            </p:nvGrpSpPr>
            <p:grpSpPr bwMode="auto">
              <a:xfrm>
                <a:off x="2336" y="3117"/>
                <a:ext cx="1134" cy="993"/>
                <a:chOff x="868" y="1477"/>
                <a:chExt cx="4251" cy="2141"/>
              </a:xfrm>
            </p:grpSpPr>
            <p:sp>
              <p:nvSpPr>
                <p:cNvPr id="284705" name="Oval 33"/>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706" name="Oval 34"/>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707" name="Oval 35"/>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84708" name="Oval 36"/>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284709" name="Rectangle 37"/>
            <p:cNvSpPr>
              <a:spLocks noChangeArrowheads="1"/>
            </p:cNvSpPr>
            <p:nvPr/>
          </p:nvSpPr>
          <p:spPr bwMode="auto">
            <a:xfrm>
              <a:off x="1157" y="1596"/>
              <a:ext cx="1027" cy="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000" b="1" baseline="-25000" dirty="0">
                  <a:solidFill>
                    <a:schemeClr val="bg1"/>
                  </a:solidFill>
                  <a:ea typeface="굴림" charset="-127"/>
                </a:rPr>
                <a:t>Presentation of Data Visualization</a:t>
              </a:r>
              <a:endParaRPr lang="en-US" sz="2000" b="1" baseline="-25000" dirty="0">
                <a:solidFill>
                  <a:schemeClr val="bg1"/>
                </a:solidFill>
              </a:endParaRPr>
            </a:p>
          </p:txBody>
        </p:sp>
      </p:grpSp>
      <p:sp>
        <p:nvSpPr>
          <p:cNvPr id="4" name="Title 1">
            <a:extLst>
              <a:ext uri="{FF2B5EF4-FFF2-40B4-BE49-F238E27FC236}">
                <a16:creationId xmlns:a16="http://schemas.microsoft.com/office/drawing/2014/main" id="{2F03A077-C250-E0A2-4FA9-44989D5466B0}"/>
              </a:ext>
            </a:extLst>
          </p:cNvPr>
          <p:cNvSpPr>
            <a:spLocks noGrp="1"/>
          </p:cNvSpPr>
          <p:nvPr>
            <p:ph type="title"/>
          </p:nvPr>
        </p:nvSpPr>
        <p:spPr>
          <a:xfrm>
            <a:off x="179513" y="398463"/>
            <a:ext cx="6913438" cy="1374775"/>
          </a:xfrm>
        </p:spPr>
        <p:txBody>
          <a:bodyPr/>
          <a:lstStyle/>
          <a:p>
            <a:pPr algn="l"/>
            <a:r>
              <a:rPr lang="en-CA" b="1" i="0" dirty="0">
                <a:effectLst/>
                <a:latin typeface="-apple-system"/>
              </a:rPr>
              <a:t>Technologies Used in the Project</a:t>
            </a:r>
            <a:endParaRPr lang="en-CA" b="0" i="0" dirty="0">
              <a:effectLst/>
              <a:latin typeface="-apple-system"/>
            </a:endParaRPr>
          </a:p>
        </p:txBody>
      </p:sp>
      <p:grpSp>
        <p:nvGrpSpPr>
          <p:cNvPr id="2" name="Group 30">
            <a:extLst>
              <a:ext uri="{FF2B5EF4-FFF2-40B4-BE49-F238E27FC236}">
                <a16:creationId xmlns:a16="http://schemas.microsoft.com/office/drawing/2014/main" id="{07F82A91-35D4-D620-7828-B8B5A0CE2B1C}"/>
              </a:ext>
            </a:extLst>
          </p:cNvPr>
          <p:cNvGrpSpPr>
            <a:grpSpLocks/>
          </p:cNvGrpSpPr>
          <p:nvPr/>
        </p:nvGrpSpPr>
        <p:grpSpPr bwMode="auto">
          <a:xfrm>
            <a:off x="1099615" y="1714416"/>
            <a:ext cx="1800225" cy="1576387"/>
            <a:chOff x="1111" y="1394"/>
            <a:chExt cx="1134" cy="993"/>
          </a:xfrm>
        </p:grpSpPr>
        <p:grpSp>
          <p:nvGrpSpPr>
            <p:cNvPr id="3" name="Group 31">
              <a:extLst>
                <a:ext uri="{FF2B5EF4-FFF2-40B4-BE49-F238E27FC236}">
                  <a16:creationId xmlns:a16="http://schemas.microsoft.com/office/drawing/2014/main" id="{5F78F59E-4497-3EA2-5938-29E13093112B}"/>
                </a:ext>
              </a:extLst>
            </p:cNvPr>
            <p:cNvGrpSpPr>
              <a:grpSpLocks/>
            </p:cNvGrpSpPr>
            <p:nvPr/>
          </p:nvGrpSpPr>
          <p:grpSpPr bwMode="auto">
            <a:xfrm>
              <a:off x="1111" y="1394"/>
              <a:ext cx="1134" cy="993"/>
              <a:chOff x="2336" y="3117"/>
              <a:chExt cx="1134" cy="993"/>
            </a:xfrm>
          </p:grpSpPr>
          <p:grpSp>
            <p:nvGrpSpPr>
              <p:cNvPr id="6" name="Group 32">
                <a:extLst>
                  <a:ext uri="{FF2B5EF4-FFF2-40B4-BE49-F238E27FC236}">
                    <a16:creationId xmlns:a16="http://schemas.microsoft.com/office/drawing/2014/main" id="{94B71C68-5EA1-9424-BB50-41FB536E0839}"/>
                  </a:ext>
                </a:extLst>
              </p:cNvPr>
              <p:cNvGrpSpPr>
                <a:grpSpLocks/>
              </p:cNvGrpSpPr>
              <p:nvPr/>
            </p:nvGrpSpPr>
            <p:grpSpPr bwMode="auto">
              <a:xfrm>
                <a:off x="2336" y="3117"/>
                <a:ext cx="1134" cy="993"/>
                <a:chOff x="868" y="1477"/>
                <a:chExt cx="4251" cy="2141"/>
              </a:xfrm>
            </p:grpSpPr>
            <p:sp>
              <p:nvSpPr>
                <p:cNvPr id="9" name="Oval 33">
                  <a:extLst>
                    <a:ext uri="{FF2B5EF4-FFF2-40B4-BE49-F238E27FC236}">
                      <a16:creationId xmlns:a16="http://schemas.microsoft.com/office/drawing/2014/main" id="{4565C8D7-571E-4AAB-17C7-847287E3BB85}"/>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Oval 34">
                  <a:extLst>
                    <a:ext uri="{FF2B5EF4-FFF2-40B4-BE49-F238E27FC236}">
                      <a16:creationId xmlns:a16="http://schemas.microsoft.com/office/drawing/2014/main" id="{BE0D2A59-B0A3-9468-6E0E-7D34464A5401}"/>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7" name="Oval 35">
                <a:extLst>
                  <a:ext uri="{FF2B5EF4-FFF2-40B4-BE49-F238E27FC236}">
                    <a16:creationId xmlns:a16="http://schemas.microsoft.com/office/drawing/2014/main" id="{0585A4C0-3682-87D8-6F68-2A7B175AEA0F}"/>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8" name="Oval 36">
                <a:extLst>
                  <a:ext uri="{FF2B5EF4-FFF2-40B4-BE49-F238E27FC236}">
                    <a16:creationId xmlns:a16="http://schemas.microsoft.com/office/drawing/2014/main" id="{C420D2CF-B971-DD38-3452-4BC31D8A3339}"/>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5" name="Rectangle 37">
              <a:extLst>
                <a:ext uri="{FF2B5EF4-FFF2-40B4-BE49-F238E27FC236}">
                  <a16:creationId xmlns:a16="http://schemas.microsoft.com/office/drawing/2014/main" id="{3435271F-7D88-DF94-E0F0-B3ABE50DDACC}"/>
                </a:ext>
              </a:extLst>
            </p:cNvPr>
            <p:cNvSpPr>
              <a:spLocks noChangeArrowheads="1"/>
            </p:cNvSpPr>
            <p:nvPr/>
          </p:nvSpPr>
          <p:spPr bwMode="auto">
            <a:xfrm>
              <a:off x="1127" y="1504"/>
              <a:ext cx="1044" cy="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b="1" baseline="-25000" dirty="0">
                  <a:solidFill>
                    <a:schemeClr val="bg1"/>
                  </a:solidFill>
                  <a:ea typeface="굴림" charset="-127"/>
                </a:rPr>
                <a:t>Training</a:t>
              </a:r>
            </a:p>
            <a:p>
              <a:pPr algn="ctr"/>
              <a:r>
                <a:rPr lang="en-US" altLang="ko-KR" b="1" baseline="-25000" dirty="0">
                  <a:solidFill>
                    <a:schemeClr val="bg1"/>
                  </a:solidFill>
                  <a:ea typeface="굴림" charset="-127"/>
                </a:rPr>
                <a:t> and Executing Machine Learning </a:t>
              </a:r>
            </a:p>
            <a:p>
              <a:pPr algn="ctr"/>
              <a:r>
                <a:rPr lang="en-US" altLang="ko-KR" b="1" baseline="-25000" dirty="0">
                  <a:solidFill>
                    <a:schemeClr val="bg1"/>
                  </a:solidFill>
                  <a:ea typeface="굴림" charset="-127"/>
                </a:rPr>
                <a:t>Model</a:t>
              </a:r>
              <a:br>
                <a:rPr lang="en-US" altLang="ko-KR" b="1" baseline="-25000" dirty="0">
                  <a:solidFill>
                    <a:schemeClr val="bg1"/>
                  </a:solidFill>
                  <a:ea typeface="굴림" charset="-127"/>
                </a:rPr>
              </a:br>
              <a:endParaRPr lang="en-US" b="1" baseline="-25000" dirty="0">
                <a:solidFill>
                  <a:schemeClr val="bg1"/>
                </a:solidFill>
              </a:endParaRPr>
            </a:p>
          </p:txBody>
        </p:sp>
      </p:grpSp>
      <p:grpSp>
        <p:nvGrpSpPr>
          <p:cNvPr id="13" name="Group 30">
            <a:extLst>
              <a:ext uri="{FF2B5EF4-FFF2-40B4-BE49-F238E27FC236}">
                <a16:creationId xmlns:a16="http://schemas.microsoft.com/office/drawing/2014/main" id="{B276B4A7-6C86-9183-92E9-B98F188CAC11}"/>
              </a:ext>
            </a:extLst>
          </p:cNvPr>
          <p:cNvGrpSpPr>
            <a:grpSpLocks/>
          </p:cNvGrpSpPr>
          <p:nvPr/>
        </p:nvGrpSpPr>
        <p:grpSpPr bwMode="auto">
          <a:xfrm>
            <a:off x="6377471" y="1714416"/>
            <a:ext cx="1800225" cy="1576387"/>
            <a:chOff x="1111" y="1394"/>
            <a:chExt cx="1134" cy="993"/>
          </a:xfrm>
        </p:grpSpPr>
        <p:grpSp>
          <p:nvGrpSpPr>
            <p:cNvPr id="14" name="Group 31">
              <a:extLst>
                <a:ext uri="{FF2B5EF4-FFF2-40B4-BE49-F238E27FC236}">
                  <a16:creationId xmlns:a16="http://schemas.microsoft.com/office/drawing/2014/main" id="{369CBC8F-A2A4-1929-3EA5-9E1FA20D5A28}"/>
                </a:ext>
              </a:extLst>
            </p:cNvPr>
            <p:cNvGrpSpPr>
              <a:grpSpLocks/>
            </p:cNvGrpSpPr>
            <p:nvPr/>
          </p:nvGrpSpPr>
          <p:grpSpPr bwMode="auto">
            <a:xfrm>
              <a:off x="1111" y="1394"/>
              <a:ext cx="1134" cy="993"/>
              <a:chOff x="2336" y="3117"/>
              <a:chExt cx="1134" cy="993"/>
            </a:xfrm>
          </p:grpSpPr>
          <p:grpSp>
            <p:nvGrpSpPr>
              <p:cNvPr id="16" name="Group 32">
                <a:extLst>
                  <a:ext uri="{FF2B5EF4-FFF2-40B4-BE49-F238E27FC236}">
                    <a16:creationId xmlns:a16="http://schemas.microsoft.com/office/drawing/2014/main" id="{45A5CEC5-896C-C92A-AF84-20B1C4A1264D}"/>
                  </a:ext>
                </a:extLst>
              </p:cNvPr>
              <p:cNvGrpSpPr>
                <a:grpSpLocks/>
              </p:cNvGrpSpPr>
              <p:nvPr/>
            </p:nvGrpSpPr>
            <p:grpSpPr bwMode="auto">
              <a:xfrm>
                <a:off x="2336" y="3117"/>
                <a:ext cx="1134" cy="993"/>
                <a:chOff x="868" y="1477"/>
                <a:chExt cx="4251" cy="2141"/>
              </a:xfrm>
            </p:grpSpPr>
            <p:sp>
              <p:nvSpPr>
                <p:cNvPr id="19" name="Oval 33">
                  <a:extLst>
                    <a:ext uri="{FF2B5EF4-FFF2-40B4-BE49-F238E27FC236}">
                      <a16:creationId xmlns:a16="http://schemas.microsoft.com/office/drawing/2014/main" id="{CE506C5C-E8CA-A314-C576-42B3B0F1FF41}"/>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Oval 34">
                  <a:extLst>
                    <a:ext uri="{FF2B5EF4-FFF2-40B4-BE49-F238E27FC236}">
                      <a16:creationId xmlns:a16="http://schemas.microsoft.com/office/drawing/2014/main" id="{B62474C6-098F-1225-A283-76B4E3E921A1}"/>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7" name="Oval 35">
                <a:extLst>
                  <a:ext uri="{FF2B5EF4-FFF2-40B4-BE49-F238E27FC236}">
                    <a16:creationId xmlns:a16="http://schemas.microsoft.com/office/drawing/2014/main" id="{435DBF8E-CAD9-021C-7F18-131386F598D3}"/>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dirty="0">
                  <a:solidFill>
                    <a:schemeClr val="bg1"/>
                  </a:solidFill>
                </a:endParaRPr>
              </a:p>
            </p:txBody>
          </p:sp>
          <p:sp>
            <p:nvSpPr>
              <p:cNvPr id="18" name="Oval 36">
                <a:extLst>
                  <a:ext uri="{FF2B5EF4-FFF2-40B4-BE49-F238E27FC236}">
                    <a16:creationId xmlns:a16="http://schemas.microsoft.com/office/drawing/2014/main" id="{BF6753DE-092A-49F2-2533-532028289FB2}"/>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15" name="Rectangle 37">
              <a:extLst>
                <a:ext uri="{FF2B5EF4-FFF2-40B4-BE49-F238E27FC236}">
                  <a16:creationId xmlns:a16="http://schemas.microsoft.com/office/drawing/2014/main" id="{2B002C07-03E9-7D83-1640-A4A1C3D1B2C6}"/>
                </a:ext>
              </a:extLst>
            </p:cNvPr>
            <p:cNvSpPr>
              <a:spLocks noChangeArrowheads="1"/>
            </p:cNvSpPr>
            <p:nvPr/>
          </p:nvSpPr>
          <p:spPr bwMode="auto">
            <a:xfrm>
              <a:off x="1127" y="1538"/>
              <a:ext cx="1044" cy="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CA" sz="1800" b="0" i="0" dirty="0">
                  <a:solidFill>
                    <a:schemeClr val="bg1"/>
                  </a:solidFill>
                  <a:effectLst/>
                  <a:latin typeface="-apple-system"/>
                </a:rPr>
                <a:t>Calling</a:t>
              </a:r>
            </a:p>
            <a:p>
              <a:pPr algn="ctr"/>
              <a:r>
                <a:rPr lang="en-CA" sz="1800" b="0" i="0" dirty="0">
                  <a:solidFill>
                    <a:schemeClr val="bg1"/>
                  </a:solidFill>
                  <a:effectLst/>
                  <a:latin typeface="-apple-system"/>
                </a:rPr>
                <a:t> a Model</a:t>
              </a:r>
              <a:br>
                <a:rPr lang="en-CA" sz="1800" b="0" i="0" dirty="0">
                  <a:solidFill>
                    <a:schemeClr val="bg1"/>
                  </a:solidFill>
                  <a:effectLst/>
                  <a:latin typeface="-apple-system"/>
                </a:rPr>
              </a:br>
              <a:endParaRPr lang="en-CA" sz="1800" b="0" i="0" dirty="0">
                <a:solidFill>
                  <a:schemeClr val="bg1"/>
                </a:solidFill>
                <a:effectLst/>
                <a:latin typeface="-apple-system"/>
              </a:endParaRPr>
            </a:p>
            <a:p>
              <a:pPr algn="ctr"/>
              <a:endParaRPr lang="en-US" b="1" baseline="-25000" dirty="0">
                <a:solidFill>
                  <a:schemeClr val="bg1"/>
                </a:solidFill>
              </a:endParaRPr>
            </a:p>
          </p:txBody>
        </p:sp>
      </p:grpSp>
    </p:spTree>
    <p:extLst>
      <p:ext uri="{BB962C8B-B14F-4D97-AF65-F5344CB8AC3E}">
        <p14:creationId xmlns:p14="http://schemas.microsoft.com/office/powerpoint/2010/main" val="284690216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34443" y="582016"/>
            <a:ext cx="7849691" cy="1368425"/>
          </a:xfrm>
        </p:spPr>
        <p:txBody>
          <a:bodyPr/>
          <a:lstStyle/>
          <a:p>
            <a:r>
              <a:rPr lang="en-US" sz="2800" dirty="0"/>
              <a:t>Analysis on the Machine Learning Model</a:t>
            </a:r>
            <a:br>
              <a:rPr lang="en-US" dirty="0"/>
            </a:br>
            <a:r>
              <a:rPr kumimoji="0" lang="en-US" sz="2000" b="0" i="0" u="none" strike="noStrike" kern="0" cap="none" spc="0" normalizeH="0" baseline="0" noProof="0" dirty="0">
                <a:ln>
                  <a:noFill/>
                </a:ln>
                <a:solidFill>
                  <a:srgbClr val="FFC000"/>
                </a:solidFill>
                <a:effectLst/>
                <a:uLnTx/>
                <a:uFillTx/>
                <a:latin typeface="Futura LT Book"/>
                <a:ea typeface="+mj-ea"/>
                <a:cs typeface="+mj-cs"/>
              </a:rPr>
              <a:t>Model 1</a:t>
            </a:r>
            <a:endParaRPr lang="en-US" dirty="0"/>
          </a:p>
        </p:txBody>
      </p:sp>
      <p:sp>
        <p:nvSpPr>
          <p:cNvPr id="3" name="Content Placeholder 2">
            <a:extLst>
              <a:ext uri="{FF2B5EF4-FFF2-40B4-BE49-F238E27FC236}">
                <a16:creationId xmlns:a16="http://schemas.microsoft.com/office/drawing/2014/main" id="{E678BDDA-E12A-9B44-9BCB-E56931823173}"/>
              </a:ext>
            </a:extLst>
          </p:cNvPr>
          <p:cNvSpPr>
            <a:spLocks noGrp="1"/>
          </p:cNvSpPr>
          <p:nvPr>
            <p:ph idx="1"/>
          </p:nvPr>
        </p:nvSpPr>
        <p:spPr>
          <a:xfrm>
            <a:off x="1644592" y="2321007"/>
            <a:ext cx="5760640" cy="1008112"/>
          </a:xfrm>
        </p:spPr>
        <p:txBody>
          <a:bodyPr/>
          <a:lstStyle/>
          <a:p>
            <a:pPr marL="0" indent="0" algn="ctr">
              <a:buNone/>
            </a:pPr>
            <a:r>
              <a:rPr lang="en-US" sz="2400" b="1" spc="700" dirty="0"/>
              <a:t>Random Forest</a:t>
            </a:r>
          </a:p>
        </p:txBody>
      </p:sp>
      <p:sp>
        <p:nvSpPr>
          <p:cNvPr id="10" name="TextBox 9">
            <a:extLst>
              <a:ext uri="{FF2B5EF4-FFF2-40B4-BE49-F238E27FC236}">
                <a16:creationId xmlns:a16="http://schemas.microsoft.com/office/drawing/2014/main" id="{4A1D3F26-B6D4-F72E-D6EF-E2EF1B4B4199}"/>
              </a:ext>
            </a:extLst>
          </p:cNvPr>
          <p:cNvSpPr txBox="1"/>
          <p:nvPr/>
        </p:nvSpPr>
        <p:spPr>
          <a:xfrm>
            <a:off x="105036" y="3106631"/>
            <a:ext cx="3098812" cy="1507377"/>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r>
              <a:rPr lang="en-CA" dirty="0" err="1"/>
              <a:t>n_estimators</a:t>
            </a:r>
            <a:r>
              <a:rPr lang="en-CA" dirty="0"/>
              <a:t> </a:t>
            </a:r>
          </a:p>
          <a:p>
            <a:r>
              <a:rPr lang="en-CA" sz="1400" b="0" dirty="0"/>
              <a:t>The number of decision trees the model will be running.</a:t>
            </a:r>
          </a:p>
          <a:p>
            <a:endParaRPr lang="en-CA" sz="1400" b="0" dirty="0"/>
          </a:p>
          <a:p>
            <a:r>
              <a:rPr lang="en-CA" dirty="0" err="1"/>
              <a:t>random_state</a:t>
            </a:r>
            <a:r>
              <a:rPr lang="en-CA" dirty="0"/>
              <a:t> </a:t>
            </a:r>
          </a:p>
          <a:p>
            <a:r>
              <a:rPr lang="en-CA" sz="1400" b="0" dirty="0"/>
              <a:t>Sets a seed to the random generator.</a:t>
            </a:r>
            <a:endParaRPr lang="en-US" dirty="0"/>
          </a:p>
        </p:txBody>
      </p:sp>
      <p:pic>
        <p:nvPicPr>
          <p:cNvPr id="14" name="Picture 13" descr="Text&#10;&#10;Description automatically generated">
            <a:extLst>
              <a:ext uri="{FF2B5EF4-FFF2-40B4-BE49-F238E27FC236}">
                <a16:creationId xmlns:a16="http://schemas.microsoft.com/office/drawing/2014/main" id="{AB7C516A-E038-9EA6-039E-621D5C1F73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096" y="3107360"/>
            <a:ext cx="4723110" cy="1507376"/>
          </a:xfrm>
          <a:prstGeom prst="rect">
            <a:avLst/>
          </a:prstGeom>
          <a:solidFill>
            <a:schemeClr val="bg1">
              <a:lumMod val="75000"/>
            </a:schemeClr>
          </a:solidFill>
          <a:ln>
            <a:solidFill>
              <a:schemeClr val="accent1"/>
            </a:solidFill>
          </a:ln>
          <a:scene3d>
            <a:camera prst="orthographicFront"/>
            <a:lightRig rig="threePt" dir="t"/>
          </a:scene3d>
          <a:sp3d>
            <a:bevelT w="165100" prst="coolSlant"/>
            <a:bevelB w="165100" prst="coolSlant"/>
          </a:sp3d>
        </p:spPr>
      </p:pic>
      <p:sp>
        <p:nvSpPr>
          <p:cNvPr id="15" name="TextBox 14">
            <a:extLst>
              <a:ext uri="{FF2B5EF4-FFF2-40B4-BE49-F238E27FC236}">
                <a16:creationId xmlns:a16="http://schemas.microsoft.com/office/drawing/2014/main" id="{21186C45-9BC8-66A7-76F0-18C1367BFF7F}"/>
              </a:ext>
            </a:extLst>
          </p:cNvPr>
          <p:cNvSpPr txBox="1"/>
          <p:nvPr/>
        </p:nvSpPr>
        <p:spPr>
          <a:xfrm>
            <a:off x="3863096" y="5068922"/>
            <a:ext cx="4723110" cy="1600438"/>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p>
            <a:r>
              <a:rPr lang="en-CA" b="1" i="0" dirty="0">
                <a:solidFill>
                  <a:srgbClr val="24292F"/>
                </a:solidFill>
                <a:effectLst/>
                <a:latin typeface="-apple-system"/>
              </a:rPr>
              <a:t>Outputs</a:t>
            </a:r>
          </a:p>
          <a:p>
            <a:pPr>
              <a:buFont typeface="Arial" panose="020B0604020202020204" pitchFamily="34" charset="0"/>
              <a:buChar char="•"/>
            </a:pPr>
            <a:r>
              <a:rPr lang="en-CA" sz="1600" b="0" i="0" dirty="0">
                <a:solidFill>
                  <a:srgbClr val="24292F"/>
                </a:solidFill>
                <a:effectLst/>
                <a:latin typeface="-apple-system"/>
              </a:rPr>
              <a:t>MEA: 21,241.974</a:t>
            </a:r>
          </a:p>
          <a:p>
            <a:pPr>
              <a:buFont typeface="Arial" panose="020B0604020202020204" pitchFamily="34" charset="0"/>
              <a:buChar char="•"/>
            </a:pPr>
            <a:r>
              <a:rPr lang="en-CA" sz="1600" b="0" i="0" dirty="0">
                <a:solidFill>
                  <a:srgbClr val="24292F"/>
                </a:solidFill>
                <a:effectLst/>
                <a:latin typeface="-apple-system"/>
              </a:rPr>
              <a:t>MSE (Mean Squared Error): 1,715,333,569.928</a:t>
            </a:r>
          </a:p>
          <a:p>
            <a:pPr>
              <a:buFont typeface="Arial" panose="020B0604020202020204" pitchFamily="34" charset="0"/>
              <a:buChar char="•"/>
            </a:pPr>
            <a:r>
              <a:rPr lang="en-CA" sz="1600" b="0" i="0" dirty="0">
                <a:solidFill>
                  <a:srgbClr val="24292F"/>
                </a:solidFill>
                <a:effectLst/>
                <a:latin typeface="-apple-system"/>
              </a:rPr>
              <a:t>RMSE (Root Mean Squared Error): 41,416.586</a:t>
            </a:r>
          </a:p>
          <a:p>
            <a:pPr>
              <a:buFont typeface="Arial" panose="020B0604020202020204" pitchFamily="34" charset="0"/>
              <a:buChar char="•"/>
            </a:pPr>
            <a:r>
              <a:rPr lang="en-CA" sz="1600" b="0" i="0" dirty="0">
                <a:solidFill>
                  <a:srgbClr val="24292F"/>
                </a:solidFill>
                <a:effectLst/>
                <a:latin typeface="-apple-system"/>
              </a:rPr>
              <a:t>R-Squared: 0.737</a:t>
            </a:r>
          </a:p>
          <a:p>
            <a:pPr algn="ctr">
              <a:buFont typeface="Arial" panose="020B0604020202020204" pitchFamily="34" charset="0"/>
              <a:buChar char="•"/>
            </a:pPr>
            <a:endParaRPr lang="en-CA" sz="1600" b="0" i="0" dirty="0">
              <a:solidFill>
                <a:srgbClr val="24292F"/>
              </a:solidFill>
              <a:effectLst/>
              <a:latin typeface="-apple-system"/>
            </a:endParaRPr>
          </a:p>
        </p:txBody>
      </p:sp>
      <p:sp>
        <p:nvSpPr>
          <p:cNvPr id="16" name="Striped Right Arrow 15">
            <a:extLst>
              <a:ext uri="{FF2B5EF4-FFF2-40B4-BE49-F238E27FC236}">
                <a16:creationId xmlns:a16="http://schemas.microsoft.com/office/drawing/2014/main" id="{26A87A74-0CE6-3E30-0AFC-878B3B2CAEA6}"/>
              </a:ext>
            </a:extLst>
          </p:cNvPr>
          <p:cNvSpPr/>
          <p:nvPr/>
        </p:nvSpPr>
        <p:spPr>
          <a:xfrm>
            <a:off x="3347864" y="3861048"/>
            <a:ext cx="432048" cy="288032"/>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F3611EA4-0488-2195-0E57-EA2F9C537AE8}"/>
              </a:ext>
            </a:extLst>
          </p:cNvPr>
          <p:cNvSpPr/>
          <p:nvPr/>
        </p:nvSpPr>
        <p:spPr>
          <a:xfrm rot="5400000">
            <a:off x="6082401" y="4726910"/>
            <a:ext cx="288032" cy="284499"/>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455018"/>
      </p:ext>
    </p:extLst>
  </p:cSld>
  <p:clrMapOvr>
    <a:masterClrMapping/>
  </p:clrMapOvr>
</p:sld>
</file>

<file path=ppt/theme/theme1.xml><?xml version="1.0" encoding="utf-8"?>
<a:theme xmlns:a="http://schemas.openxmlformats.org/drawingml/2006/main" name="template">
  <a:themeElements>
    <a:clrScheme name="">
      <a:dk1>
        <a:srgbClr val="1C1C1C"/>
      </a:dk1>
      <a:lt1>
        <a:srgbClr val="FFFFFF"/>
      </a:lt1>
      <a:dk2>
        <a:srgbClr val="4D4D4D"/>
      </a:dk2>
      <a:lt2>
        <a:srgbClr val="1D1D1D"/>
      </a:lt2>
      <a:accent1>
        <a:srgbClr val="494949"/>
      </a:accent1>
      <a:accent2>
        <a:srgbClr val="FF9000"/>
      </a:accent2>
      <a:accent3>
        <a:srgbClr val="FFFFFF"/>
      </a:accent3>
      <a:accent4>
        <a:srgbClr val="161616"/>
      </a:accent4>
      <a:accent5>
        <a:srgbClr val="B1B1B1"/>
      </a:accent5>
      <a:accent6>
        <a:srgbClr val="E78200"/>
      </a:accent6>
      <a:hlink>
        <a:srgbClr val="BDBDBD"/>
      </a:hlink>
      <a:folHlink>
        <a:srgbClr val="DDDDDD"/>
      </a:folHlink>
    </a:clrScheme>
    <a:fontScheme name="template">
      <a:majorFont>
        <a:latin typeface="Futura LT Boo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mplate 1">
        <a:dk1>
          <a:srgbClr val="4D4D4D"/>
        </a:dk1>
        <a:lt1>
          <a:srgbClr val="FFFFFF"/>
        </a:lt1>
        <a:dk2>
          <a:srgbClr val="4D4D4D"/>
        </a:dk2>
        <a:lt2>
          <a:srgbClr val="11163C"/>
        </a:lt2>
        <a:accent1>
          <a:srgbClr val="212B53"/>
        </a:accent1>
        <a:accent2>
          <a:srgbClr val="364481"/>
        </a:accent2>
        <a:accent3>
          <a:srgbClr val="FFFFFF"/>
        </a:accent3>
        <a:accent4>
          <a:srgbClr val="404040"/>
        </a:accent4>
        <a:accent5>
          <a:srgbClr val="ABACB3"/>
        </a:accent5>
        <a:accent6>
          <a:srgbClr val="303D74"/>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D254C"/>
        </a:lt2>
        <a:accent1>
          <a:srgbClr val="1F3F6F"/>
        </a:accent1>
        <a:accent2>
          <a:srgbClr val="3C68A2"/>
        </a:accent2>
        <a:accent3>
          <a:srgbClr val="FFFFFF"/>
        </a:accent3>
        <a:accent4>
          <a:srgbClr val="404040"/>
        </a:accent4>
        <a:accent5>
          <a:srgbClr val="ABAFBB"/>
        </a:accent5>
        <a:accent6>
          <a:srgbClr val="355E92"/>
        </a:accent6>
        <a:hlink>
          <a:srgbClr val="285290"/>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363B45"/>
        </a:lt2>
        <a:accent1>
          <a:srgbClr val="A99D9B"/>
        </a:accent1>
        <a:accent2>
          <a:srgbClr val="565A66"/>
        </a:accent2>
        <a:accent3>
          <a:srgbClr val="FFFFFF"/>
        </a:accent3>
        <a:accent4>
          <a:srgbClr val="404040"/>
        </a:accent4>
        <a:accent5>
          <a:srgbClr val="D1CCCB"/>
        </a:accent5>
        <a:accent6>
          <a:srgbClr val="4D515C"/>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40494F"/>
        </a:lt2>
        <a:accent1>
          <a:srgbClr val="6D7D8A"/>
        </a:accent1>
        <a:accent2>
          <a:srgbClr val="A7A7A7"/>
        </a:accent2>
        <a:accent3>
          <a:srgbClr val="FFFFFF"/>
        </a:accent3>
        <a:accent4>
          <a:srgbClr val="404040"/>
        </a:accent4>
        <a:accent5>
          <a:srgbClr val="BABFC4"/>
        </a:accent5>
        <a:accent6>
          <a:srgbClr val="979797"/>
        </a:accent6>
        <a:hlink>
          <a:srgbClr val="828282"/>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454D52"/>
        </a:lt2>
        <a:accent1>
          <a:srgbClr val="7D8B97"/>
        </a:accent1>
        <a:accent2>
          <a:srgbClr val="CBCBCB"/>
        </a:accent2>
        <a:accent3>
          <a:srgbClr val="FFFFFF"/>
        </a:accent3>
        <a:accent4>
          <a:srgbClr val="404040"/>
        </a:accent4>
        <a:accent5>
          <a:srgbClr val="BFC4C9"/>
        </a:accent5>
        <a:accent6>
          <a:srgbClr val="B8B8B8"/>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4F5054"/>
        </a:lt2>
        <a:accent1>
          <a:srgbClr val="7E7F8E"/>
        </a:accent1>
        <a:accent2>
          <a:srgbClr val="C0C1C5"/>
        </a:accent2>
        <a:accent3>
          <a:srgbClr val="FFFFFF"/>
        </a:accent3>
        <a:accent4>
          <a:srgbClr val="404040"/>
        </a:accent4>
        <a:accent5>
          <a:srgbClr val="C0C0C6"/>
        </a:accent5>
        <a:accent6>
          <a:srgbClr val="AEAFB2"/>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85978F"/>
        </a:lt2>
        <a:accent1>
          <a:srgbClr val="9DA499"/>
        </a:accent1>
        <a:accent2>
          <a:srgbClr val="A5B9BA"/>
        </a:accent2>
        <a:accent3>
          <a:srgbClr val="FFFFFF"/>
        </a:accent3>
        <a:accent4>
          <a:srgbClr val="404040"/>
        </a:accent4>
        <a:accent5>
          <a:srgbClr val="CCCFCA"/>
        </a:accent5>
        <a:accent6>
          <a:srgbClr val="95A7A8"/>
        </a:accent6>
        <a:hlink>
          <a:srgbClr val="C6CCC6"/>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84847"/>
        </a:lt2>
        <a:accent1>
          <a:srgbClr val="7C7C74"/>
        </a:accent1>
        <a:accent2>
          <a:srgbClr val="AFB2AA"/>
        </a:accent2>
        <a:accent3>
          <a:srgbClr val="FFFFFF"/>
        </a:accent3>
        <a:accent4>
          <a:srgbClr val="404040"/>
        </a:accent4>
        <a:accent5>
          <a:srgbClr val="BFBFBC"/>
        </a:accent5>
        <a:accent6>
          <a:srgbClr val="9EA19A"/>
        </a:accent6>
        <a:hlink>
          <a:srgbClr val="D4D2C6"/>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4D4D4D"/>
        </a:dk2>
        <a:lt2>
          <a:srgbClr val="18191C"/>
        </a:lt2>
        <a:accent1>
          <a:srgbClr val="1F2229"/>
        </a:accent1>
        <a:accent2>
          <a:srgbClr val="3B4A61"/>
        </a:accent2>
        <a:accent3>
          <a:srgbClr val="FFFFFF"/>
        </a:accent3>
        <a:accent4>
          <a:srgbClr val="404040"/>
        </a:accent4>
        <a:accent5>
          <a:srgbClr val="ABABAC"/>
        </a:accent5>
        <a:accent6>
          <a:srgbClr val="354257"/>
        </a:accent6>
        <a:hlink>
          <a:srgbClr val="718CAC"/>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4D4D4D"/>
        </a:dk2>
        <a:lt2>
          <a:srgbClr val="303030"/>
        </a:lt2>
        <a:accent1>
          <a:srgbClr val="C6714B"/>
        </a:accent1>
        <a:accent2>
          <a:srgbClr val="7FC3C3"/>
        </a:accent2>
        <a:accent3>
          <a:srgbClr val="FFFFFF"/>
        </a:accent3>
        <a:accent4>
          <a:srgbClr val="404040"/>
        </a:accent4>
        <a:accent5>
          <a:srgbClr val="DFBBB1"/>
        </a:accent5>
        <a:accent6>
          <a:srgbClr val="72B0B0"/>
        </a:accent6>
        <a:hlink>
          <a:srgbClr val="5D5D5D"/>
        </a:hlink>
        <a:folHlink>
          <a:srgbClr val="DDDDDD"/>
        </a:folHlink>
      </a:clrScheme>
      <a:clrMap bg1="lt1" tx1="dk1" bg2="lt2" tx2="dk2" accent1="accent1" accent2="accent2" accent3="accent3" accent4="accent4" accent5="accent5" accent6="accent6" hlink="hlink" folHlink="folHlink"/>
    </a:extraClrScheme>
    <a:extraClrScheme>
      <a:clrScheme name="template 12">
        <a:dk1>
          <a:srgbClr val="4D4D4D"/>
        </a:dk1>
        <a:lt1>
          <a:srgbClr val="FFFFFF"/>
        </a:lt1>
        <a:dk2>
          <a:srgbClr val="4D4D4D"/>
        </a:dk2>
        <a:lt2>
          <a:srgbClr val="292929"/>
        </a:lt2>
        <a:accent1>
          <a:srgbClr val="4D4D4D"/>
        </a:accent1>
        <a:accent2>
          <a:srgbClr val="808080"/>
        </a:accent2>
        <a:accent3>
          <a:srgbClr val="FFFFFF"/>
        </a:accent3>
        <a:accent4>
          <a:srgbClr val="404040"/>
        </a:accent4>
        <a:accent5>
          <a:srgbClr val="B2B2B2"/>
        </a:accent5>
        <a:accent6>
          <a:srgbClr val="737373"/>
        </a:accent6>
        <a:hlink>
          <a:srgbClr val="969696"/>
        </a:hlink>
        <a:folHlink>
          <a:srgbClr val="DDDDDD"/>
        </a:folHlink>
      </a:clrScheme>
      <a:clrMap bg1="lt1" tx1="dk1" bg2="lt2" tx2="dk2" accent1="accent1" accent2="accent2" accent3="accent3" accent4="accent4" accent5="accent5" accent6="accent6" hlink="hlink" folHlink="folHlink"/>
    </a:extraClrScheme>
    <a:extraClrScheme>
      <a:clrScheme name="template 13">
        <a:dk1>
          <a:srgbClr val="4D4D4D"/>
        </a:dk1>
        <a:lt1>
          <a:srgbClr val="FFFFFF"/>
        </a:lt1>
        <a:dk2>
          <a:srgbClr val="4D4D4D"/>
        </a:dk2>
        <a:lt2>
          <a:srgbClr val="BCC3C4"/>
        </a:lt2>
        <a:accent1>
          <a:srgbClr val="DE6900"/>
        </a:accent1>
        <a:accent2>
          <a:srgbClr val="647580"/>
        </a:accent2>
        <a:accent3>
          <a:srgbClr val="FFFFFF"/>
        </a:accent3>
        <a:accent4>
          <a:srgbClr val="404040"/>
        </a:accent4>
        <a:accent5>
          <a:srgbClr val="ECB9AA"/>
        </a:accent5>
        <a:accent6>
          <a:srgbClr val="5A6973"/>
        </a:accent6>
        <a:hlink>
          <a:srgbClr val="93A359"/>
        </a:hlink>
        <a:folHlink>
          <a:srgbClr val="DDDDDD"/>
        </a:folHlink>
      </a:clrScheme>
      <a:clrMap bg1="lt1" tx1="dk1" bg2="lt2" tx2="dk2" accent1="accent1" accent2="accent2" accent3="accent3" accent4="accent4" accent5="accent5" accent6="accent6" hlink="hlink" folHlink="folHlink"/>
    </a:extraClrScheme>
    <a:extraClrScheme>
      <a:clrScheme name="template 14">
        <a:dk1>
          <a:srgbClr val="4D4D4D"/>
        </a:dk1>
        <a:lt1>
          <a:srgbClr val="FFFFFF"/>
        </a:lt1>
        <a:dk2>
          <a:srgbClr val="4D4D4D"/>
        </a:dk2>
        <a:lt2>
          <a:srgbClr val="2A2621"/>
        </a:lt2>
        <a:accent1>
          <a:srgbClr val="B9B9B9"/>
        </a:accent1>
        <a:accent2>
          <a:srgbClr val="5F331B"/>
        </a:accent2>
        <a:accent3>
          <a:srgbClr val="FFFFFF"/>
        </a:accent3>
        <a:accent4>
          <a:srgbClr val="404040"/>
        </a:accent4>
        <a:accent5>
          <a:srgbClr val="D9D9D9"/>
        </a:accent5>
        <a:accent6>
          <a:srgbClr val="552D17"/>
        </a:accent6>
        <a:hlink>
          <a:srgbClr val="C4BBAD"/>
        </a:hlink>
        <a:folHlink>
          <a:srgbClr val="DDDDDD"/>
        </a:folHlink>
      </a:clrScheme>
      <a:clrMap bg1="lt1" tx1="dk1" bg2="lt2" tx2="dk2" accent1="accent1" accent2="accent2" accent3="accent3" accent4="accent4" accent5="accent5" accent6="accent6" hlink="hlink" folHlink="folHlink"/>
    </a:extraClrScheme>
    <a:extraClrScheme>
      <a:clrScheme name="template 15">
        <a:dk1>
          <a:srgbClr val="4D4D4D"/>
        </a:dk1>
        <a:lt1>
          <a:srgbClr val="FFFFFF"/>
        </a:lt1>
        <a:dk2>
          <a:srgbClr val="4D4D4D"/>
        </a:dk2>
        <a:lt2>
          <a:srgbClr val="2A2621"/>
        </a:lt2>
        <a:accent1>
          <a:srgbClr val="B9B9B9"/>
        </a:accent1>
        <a:accent2>
          <a:srgbClr val="6C4321"/>
        </a:accent2>
        <a:accent3>
          <a:srgbClr val="FFFFFF"/>
        </a:accent3>
        <a:accent4>
          <a:srgbClr val="404040"/>
        </a:accent4>
        <a:accent5>
          <a:srgbClr val="D9D9D9"/>
        </a:accent5>
        <a:accent6>
          <a:srgbClr val="613C1D"/>
        </a:accent6>
        <a:hlink>
          <a:srgbClr val="C4BBAD"/>
        </a:hlink>
        <a:folHlink>
          <a:srgbClr val="DDDDDD"/>
        </a:folHlink>
      </a:clrScheme>
      <a:clrMap bg1="lt1" tx1="dk1" bg2="lt2" tx2="dk2" accent1="accent1" accent2="accent2" accent3="accent3" accent4="accent4" accent5="accent5" accent6="accent6" hlink="hlink" folHlink="folHlink"/>
    </a:extraClrScheme>
    <a:extraClrScheme>
      <a:clrScheme name="template 16">
        <a:dk1>
          <a:srgbClr val="4D4D4D"/>
        </a:dk1>
        <a:lt1>
          <a:srgbClr val="FFFFFF"/>
        </a:lt1>
        <a:dk2>
          <a:srgbClr val="4D4D4D"/>
        </a:dk2>
        <a:lt2>
          <a:srgbClr val="393432"/>
        </a:lt2>
        <a:accent1>
          <a:srgbClr val="C1C1C1"/>
        </a:accent1>
        <a:accent2>
          <a:srgbClr val="F1D356"/>
        </a:accent2>
        <a:accent3>
          <a:srgbClr val="FFFFFF"/>
        </a:accent3>
        <a:accent4>
          <a:srgbClr val="404040"/>
        </a:accent4>
        <a:accent5>
          <a:srgbClr val="DDDDDD"/>
        </a:accent5>
        <a:accent6>
          <a:srgbClr val="DABF4D"/>
        </a:accent6>
        <a:hlink>
          <a:srgbClr val="787C7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12483</TotalTime>
  <Words>645</Words>
  <Application>Microsoft Macintosh PowerPoint</Application>
  <PresentationFormat>On-screen Show (4:3)</PresentationFormat>
  <Paragraphs>114</Paragraphs>
  <Slides>15</Slides>
  <Notes>6</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15</vt:i4>
      </vt:variant>
    </vt:vector>
  </HeadingPairs>
  <TitlesOfParts>
    <vt:vector size="20" baseType="lpstr">
      <vt:lpstr>-apple-system</vt:lpstr>
      <vt:lpstr>Arial</vt:lpstr>
      <vt:lpstr>Futura LT Book</vt:lpstr>
      <vt:lpstr>Verdana</vt:lpstr>
      <vt:lpstr>template</vt:lpstr>
      <vt:lpstr>FINAL PROJECT </vt:lpstr>
      <vt:lpstr>Overview of the Project</vt:lpstr>
      <vt:lpstr>Why was This Topic Chosen?</vt:lpstr>
      <vt:lpstr>Data Description</vt:lpstr>
      <vt:lpstr>Data Description The Fields</vt:lpstr>
      <vt:lpstr>Database (6 Tables)</vt:lpstr>
      <vt:lpstr>Technologies Used in the Project</vt:lpstr>
      <vt:lpstr>Technologies Used in the Project</vt:lpstr>
      <vt:lpstr>Analysis on the Machine Learning Model Model 1</vt:lpstr>
      <vt:lpstr>Analysis on the Machine Learning Model Model 2</vt:lpstr>
      <vt:lpstr>Performance Comparison</vt:lpstr>
      <vt:lpstr>Top 10 Most Important Features</vt:lpstr>
      <vt:lpstr>Visualization of Predicted Values Vs. Actual Values </vt:lpstr>
      <vt:lpstr>Visualization of Predicted Values Vs. Actual Values </vt:lpstr>
      <vt:lpstr>PowerPoint Presentation</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PoweredTemplates.com</dc:creator>
  <cp:lastModifiedBy>Lara Russo</cp:lastModifiedBy>
  <cp:revision>106</cp:revision>
  <dcterms:created xsi:type="dcterms:W3CDTF">2006-06-13T13:40:09Z</dcterms:created>
  <dcterms:modified xsi:type="dcterms:W3CDTF">2023-02-01T00:10:18Z</dcterms:modified>
</cp:coreProperties>
</file>

<file path=docProps/thumbnail.jpeg>
</file>